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1" r:id="rId3"/>
    <p:sldId id="262" r:id="rId4"/>
    <p:sldId id="263" r:id="rId5"/>
    <p:sldId id="264" r:id="rId6"/>
    <p:sldId id="265" r:id="rId7"/>
    <p:sldId id="267" r:id="rId8"/>
    <p:sldId id="272" r:id="rId9"/>
    <p:sldId id="273" r:id="rId10"/>
    <p:sldId id="268" r:id="rId11"/>
    <p:sldId id="271" r:id="rId12"/>
    <p:sldId id="270" r:id="rId13"/>
    <p:sldId id="266" r:id="rId14"/>
    <p:sldId id="269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5480DE-0A47-45B8-B62C-898D873CA0D3}">
          <p14:sldIdLst>
            <p14:sldId id="256"/>
            <p14:sldId id="261"/>
            <p14:sldId id="262"/>
            <p14:sldId id="263"/>
            <p14:sldId id="264"/>
            <p14:sldId id="265"/>
            <p14:sldId id="267"/>
            <p14:sldId id="272"/>
            <p14:sldId id="273"/>
            <p14:sldId id="268"/>
            <p14:sldId id="271"/>
            <p14:sldId id="270"/>
            <p14:sldId id="266"/>
            <p14:sldId id="269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DF3E4F-3A92-3C81-0702-681ADDA918CE}" name="Massimiliano Pandolfo" initials="MP" userId="S::massimiliano.pandolfo@mrt.uni-kassel.de::aecfc45f-c403-4e86-a055-f8cf278545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160"/>
    <a:srgbClr val="0070C0"/>
    <a:srgbClr val="FA8205"/>
    <a:srgbClr val="7DF0C8"/>
    <a:srgbClr val="000000"/>
    <a:srgbClr val="EEEEEE"/>
    <a:srgbClr val="AEAEAE"/>
    <a:srgbClr val="C80000"/>
    <a:srgbClr val="FFDC3C"/>
    <a:srgbClr val="73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6769" autoAdjust="0"/>
  </p:normalViewPr>
  <p:slideViewPr>
    <p:cSldViewPr snapToGrid="0">
      <p:cViewPr>
        <p:scale>
          <a:sx n="83" d="100"/>
          <a:sy n="83" d="100"/>
        </p:scale>
        <p:origin x="1116" y="9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 showGuides="1">
      <p:cViewPr varScale="1">
        <p:scale>
          <a:sx n="73" d="100"/>
          <a:sy n="73" d="100"/>
        </p:scale>
        <p:origin x="3499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BC897-F0A0-4A92-84A4-42CF4F923840}" type="datetimeFigureOut">
              <a:rPr lang="de-DE" smtClean="0"/>
              <a:t>29.06.2026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50B14-3CD6-4ED5-9104-1F83A1C435A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379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8353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Emissivity </a:t>
            </a:r>
          </a:p>
          <a:p>
            <a:r>
              <a:rPr lang="en-GB" dirty="0"/>
              <a:t>Diffraction based MTF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Deshalb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unvollständige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Beschreibung</a:t>
            </a:r>
            <a:r>
              <a:rPr lang="en-GB" dirty="0">
                <a:sym typeface="Wingdings" panose="05000000000000000000" pitchFamily="2" charset="2"/>
              </a:rPr>
              <a:t> SSE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26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MTF linear 1D!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323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6965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SSE: time </a:t>
            </a:r>
            <a:r>
              <a:rPr lang="de-DE" dirty="0" err="1"/>
              <a:t>sequence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07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Text hinzufügen (Stichpunkte, wichtigste)</a:t>
            </a:r>
          </a:p>
          <a:p>
            <a:r>
              <a:rPr lang="de-DE" dirty="0"/>
              <a:t>Ergebnisse Tabelle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341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450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Text hinzufügen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50B14-3CD6-4ED5-9104-1F83A1C435A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025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9"/>
          <p:cNvSpPr>
            <a:spLocks noChangeAspect="1" noChangeArrowheads="1"/>
          </p:cNvSpPr>
          <p:nvPr/>
        </p:nvSpPr>
        <p:spPr bwMode="auto">
          <a:xfrm>
            <a:off x="4654552" y="6127749"/>
            <a:ext cx="2878667" cy="64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r>
              <a:rPr kumimoji="1" lang="de-DE" sz="1000" noProof="0" dirty="0">
                <a:latin typeface="Arial" pitchFamily="34" charset="0"/>
              </a:rPr>
              <a:t>Univ.-Prof. Dr.-Ing. Andreas Kroll</a:t>
            </a:r>
          </a:p>
          <a:p>
            <a:pPr>
              <a:defRPr/>
            </a:pPr>
            <a:r>
              <a:rPr kumimoji="1" lang="en-GB" sz="1000" noProof="0" dirty="0">
                <a:latin typeface="Arial" pitchFamily="34" charset="0"/>
              </a:rPr>
              <a:t>Measurement and Control Research Group</a:t>
            </a:r>
          </a:p>
          <a:p>
            <a:pPr>
              <a:defRPr/>
            </a:pPr>
            <a:r>
              <a:rPr kumimoji="1" lang="de-DE" sz="1000" noProof="0" dirty="0">
                <a:latin typeface="Arial" pitchFamily="34" charset="0"/>
              </a:rPr>
              <a:t>Faculty </a:t>
            </a:r>
            <a:r>
              <a:rPr kumimoji="1" lang="en-GB" sz="1000" noProof="0" dirty="0">
                <a:latin typeface="Arial" pitchFamily="34" charset="0"/>
              </a:rPr>
              <a:t>of Mechanical </a:t>
            </a:r>
            <a:r>
              <a:rPr kumimoji="1" lang="de-DE" sz="1000" noProof="0" dirty="0">
                <a:latin typeface="Arial" pitchFamily="34" charset="0"/>
              </a:rPr>
              <a:t>Engineering</a:t>
            </a:r>
          </a:p>
          <a:p>
            <a:pPr>
              <a:defRPr/>
            </a:pPr>
            <a:r>
              <a:rPr kumimoji="1" lang="de-DE" sz="1000" noProof="0" dirty="0">
                <a:latin typeface="Arial" pitchFamily="34" charset="0"/>
              </a:rPr>
              <a:t>University </a:t>
            </a:r>
            <a:r>
              <a:rPr kumimoji="1" lang="en-GB" sz="1000" noProof="0" dirty="0">
                <a:latin typeface="Arial" pitchFamily="34" charset="0"/>
              </a:rPr>
              <a:t>of </a:t>
            </a:r>
            <a:r>
              <a:rPr kumimoji="1" lang="de-DE" sz="1000" noProof="0" dirty="0">
                <a:latin typeface="Arial" pitchFamily="34" charset="0"/>
              </a:rPr>
              <a:t>Kassel</a:t>
            </a:r>
          </a:p>
        </p:txBody>
      </p:sp>
      <p:sp>
        <p:nvSpPr>
          <p:cNvPr id="8" name="Rectangle 1033"/>
          <p:cNvSpPr>
            <a:spLocks noChangeAspect="1" noChangeArrowheads="1"/>
          </p:cNvSpPr>
          <p:nvPr/>
        </p:nvSpPr>
        <p:spPr bwMode="auto">
          <a:xfrm>
            <a:off x="2255309" y="3894576"/>
            <a:ext cx="7677151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r>
              <a:rPr kumimoji="1" lang="en-GB" sz="1800" b="0" noProof="0">
                <a:latin typeface="Arial" charset="0"/>
              </a:rPr>
              <a:t>Measurement and Control Research Group</a:t>
            </a:r>
          </a:p>
          <a:p>
            <a:pPr>
              <a:defRPr/>
            </a:pPr>
            <a:r>
              <a:rPr kumimoji="1" lang="en-GB" sz="1800" b="0" noProof="0">
                <a:latin typeface="Arial" charset="0"/>
              </a:rPr>
              <a:t>University of Kassel, Faculty of Mechanical Engineering</a:t>
            </a:r>
            <a:endParaRPr kumimoji="1" lang="en-GB" sz="1800" b="0" noProof="0" dirty="0">
              <a:latin typeface="Arial" charset="0"/>
            </a:endParaRPr>
          </a:p>
        </p:txBody>
      </p:sp>
      <p:pic>
        <p:nvPicPr>
          <p:cNvPr id="10" name="Grafik 20" descr="logo_RGB_magenta_V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4722" y="6215519"/>
            <a:ext cx="2438612" cy="4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platzhalt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336000" y="2714620"/>
            <a:ext cx="11520000" cy="720000"/>
          </a:xfrm>
        </p:spPr>
        <p:txBody>
          <a:bodyPr anchor="ctr"/>
          <a:lstStyle>
            <a:lvl1pPr algn="ctr">
              <a:buNone/>
              <a:defRPr sz="2000"/>
            </a:lvl1pPr>
          </a:lstStyle>
          <a:p>
            <a:pPr lvl="0"/>
            <a:r>
              <a:rPr lang="en-US" noProof="0"/>
              <a:t>&lt;Author(s)&gt;</a:t>
            </a:r>
            <a:endParaRPr lang="en-US" noProof="0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336000" y="4991121"/>
            <a:ext cx="11520000" cy="428625"/>
          </a:xfrm>
        </p:spPr>
        <p:txBody>
          <a:bodyPr/>
          <a:lstStyle>
            <a:lvl1pPr algn="ctr">
              <a:buNone/>
              <a:defRPr sz="1800">
                <a:solidFill>
                  <a:srgbClr val="A03160"/>
                </a:solidFill>
              </a:defRPr>
            </a:lvl1pPr>
            <a:lvl2pPr algn="ctr">
              <a:buNone/>
              <a:defRPr sz="2000"/>
            </a:lvl2pPr>
            <a:lvl3pPr algn="ctr">
              <a:buNone/>
              <a:defRPr sz="2000"/>
            </a:lvl3pPr>
            <a:lvl4pPr algn="ctr">
              <a:buNone/>
              <a:defRPr sz="2000"/>
            </a:lvl4pPr>
            <a:lvl5pPr algn="ctr">
              <a:buNone/>
              <a:defRPr sz="2000"/>
            </a:lvl5pPr>
          </a:lstStyle>
          <a:p>
            <a:pPr lvl="0"/>
            <a:r>
              <a:rPr lang="de-DE" noProof="0" dirty="0"/>
              <a:t>&lt;Event&gt;</a:t>
            </a:r>
          </a:p>
        </p:txBody>
      </p:sp>
      <p:sp>
        <p:nvSpPr>
          <p:cNvPr id="15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36000" y="5267345"/>
            <a:ext cx="11520000" cy="428625"/>
          </a:xfrm>
        </p:spPr>
        <p:txBody>
          <a:bodyPr/>
          <a:lstStyle>
            <a:lvl1pPr algn="ctr">
              <a:buNone/>
              <a:defRPr sz="1800">
                <a:solidFill>
                  <a:srgbClr val="A03160"/>
                </a:solidFill>
              </a:defRPr>
            </a:lvl1pPr>
            <a:lvl2pPr algn="ctr">
              <a:buNone/>
              <a:defRPr sz="2000"/>
            </a:lvl2pPr>
            <a:lvl3pPr algn="ctr">
              <a:buNone/>
              <a:defRPr sz="2000"/>
            </a:lvl3pPr>
            <a:lvl4pPr algn="ctr">
              <a:buNone/>
              <a:defRPr sz="2000"/>
            </a:lvl4pPr>
            <a:lvl5pPr algn="ctr">
              <a:buNone/>
              <a:defRPr sz="2000"/>
            </a:lvl5pPr>
          </a:lstStyle>
          <a:p>
            <a:pPr lvl="0"/>
            <a:r>
              <a:rPr lang="de-DE" noProof="0" dirty="0"/>
              <a:t>&lt;Place&gt;, &lt;Date&gt;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843183"/>
            <a:ext cx="11520000" cy="1800000"/>
          </a:xfr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kumimoji="1" lang="de-DE" sz="4000" b="1" kern="1200" dirty="0">
                <a:solidFill>
                  <a:srgbClr val="A03160"/>
                </a:solidFill>
                <a:latin typeface="Arial" charset="0"/>
                <a:ea typeface="+mn-ea"/>
                <a:cs typeface="+mn-cs"/>
              </a:defRPr>
            </a:lvl1pPr>
            <a:lvl2pPr algn="ctr">
              <a:buNone/>
              <a:defRPr sz="3200"/>
            </a:lvl2pPr>
            <a:lvl3pPr algn="ctr">
              <a:buNone/>
              <a:defRPr sz="3200"/>
            </a:lvl3pPr>
            <a:lvl4pPr algn="ctr">
              <a:buNone/>
              <a:defRPr sz="3200"/>
            </a:lvl4pPr>
            <a:lvl5pPr algn="ctr">
              <a:buNone/>
              <a:defRPr sz="3200"/>
            </a:lvl5pPr>
          </a:lstStyle>
          <a:p>
            <a:pPr lvl="0"/>
            <a:r>
              <a:rPr lang="de-DE" noProof="0" dirty="0"/>
              <a:t>&lt;Title&gt;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0F840C0-E2C3-23E0-58B3-FA0E58B76F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27" y="6079014"/>
            <a:ext cx="1520722" cy="55355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799C2DE-9E2F-FE85-E778-7ED00AEEAC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64" y="6303571"/>
            <a:ext cx="973104" cy="3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00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445" y="115893"/>
            <a:ext cx="11451167" cy="5270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03160"/>
                </a:solidFill>
              </a:defRPr>
            </a:lvl1pPr>
          </a:lstStyle>
          <a:p>
            <a:r>
              <a:rPr lang="en-US" noProof="0" dirty="0"/>
              <a:t>Agenda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56000" y="1269000"/>
            <a:ext cx="7680000" cy="4320000"/>
          </a:xfrm>
          <a:noFill/>
        </p:spPr>
        <p:txBody>
          <a:bodyPr/>
          <a:lstStyle>
            <a:lvl1pPr>
              <a:buClr>
                <a:srgbClr val="A03160"/>
              </a:buClr>
              <a:defRPr/>
            </a:lvl1pPr>
            <a:lvl2pPr>
              <a:buClr>
                <a:srgbClr val="A03160"/>
              </a:buClr>
              <a:defRPr/>
            </a:lvl2pPr>
            <a:lvl3pPr>
              <a:buClr>
                <a:srgbClr val="A03160"/>
              </a:buClr>
              <a:defRPr/>
            </a:lvl3pPr>
            <a:lvl4pPr>
              <a:buClr>
                <a:srgbClr val="A03160"/>
              </a:buClr>
              <a:defRPr/>
            </a:lvl4pPr>
            <a:lvl5pPr>
              <a:buClr>
                <a:srgbClr val="A03160"/>
              </a:buClr>
              <a:defRPr/>
            </a:lvl5pPr>
          </a:lstStyle>
          <a:p>
            <a:pPr lvl="0"/>
            <a:r>
              <a:rPr lang="de-DE" noProof="0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16662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1pPr>
              <a:buClr>
                <a:srgbClr val="A03160"/>
              </a:buClr>
              <a:defRPr/>
            </a:lvl1pPr>
            <a:lvl2pPr>
              <a:buClr>
                <a:srgbClr val="A03160"/>
              </a:buClr>
              <a:defRPr/>
            </a:lvl2pPr>
            <a:lvl3pPr>
              <a:buClr>
                <a:srgbClr val="A03160"/>
              </a:buClr>
              <a:defRPr/>
            </a:lvl3pPr>
            <a:lvl4pPr>
              <a:buClr>
                <a:srgbClr val="A03160"/>
              </a:buClr>
              <a:defRPr/>
            </a:lvl4pPr>
            <a:lvl5pPr>
              <a:buClr>
                <a:srgbClr val="A03160"/>
              </a:buClr>
              <a:defRPr/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2BE2E31-8F50-5B13-2364-E957ABFEB9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34444" y="115888"/>
            <a:ext cx="1151678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sv-SE" noProof="0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6125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6AA69B-69CB-4C86-4B5E-3FF418CBD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444" y="115888"/>
            <a:ext cx="11516784" cy="531094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Mastertitelformat bearbeiten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AD6C7F2-8DDD-C649-EFCA-BEACF519E4D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34444" y="729203"/>
            <a:ext cx="5718329" cy="5579525"/>
          </a:xfrm>
          <a:noFill/>
        </p:spPr>
        <p:txBody>
          <a:bodyPr/>
          <a:lstStyle>
            <a:lvl1pPr>
              <a:buClr>
                <a:srgbClr val="A03160"/>
              </a:buClr>
              <a:defRPr/>
            </a:lvl1pPr>
            <a:lvl2pPr>
              <a:buClr>
                <a:srgbClr val="A03160"/>
              </a:buClr>
              <a:defRPr/>
            </a:lvl2pPr>
            <a:lvl3pPr>
              <a:buClr>
                <a:srgbClr val="A03160"/>
              </a:buClr>
              <a:defRPr/>
            </a:lvl3pPr>
            <a:lvl4pPr>
              <a:buClr>
                <a:srgbClr val="A03160"/>
              </a:buClr>
              <a:defRPr/>
            </a:lvl4pPr>
            <a:lvl5pPr>
              <a:buClr>
                <a:srgbClr val="A03160"/>
              </a:buClr>
              <a:defRPr/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A8DFEA6-F77F-FBE2-BBCE-8B64855704C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39228" y="729203"/>
            <a:ext cx="5712000" cy="5579525"/>
          </a:xfrm>
          <a:noFill/>
        </p:spPr>
        <p:txBody>
          <a:bodyPr/>
          <a:lstStyle>
            <a:lvl1pPr>
              <a:buClr>
                <a:srgbClr val="A03160"/>
              </a:buClr>
              <a:defRPr/>
            </a:lvl1pPr>
            <a:lvl2pPr>
              <a:buClr>
                <a:srgbClr val="A03160"/>
              </a:buClr>
              <a:defRPr/>
            </a:lvl2pPr>
            <a:lvl3pPr>
              <a:buClr>
                <a:srgbClr val="A03160"/>
              </a:buClr>
              <a:defRPr/>
            </a:lvl3pPr>
            <a:lvl4pPr>
              <a:buClr>
                <a:srgbClr val="A03160"/>
              </a:buClr>
              <a:defRPr/>
            </a:lvl4pPr>
            <a:lvl5pPr>
              <a:buClr>
                <a:srgbClr val="A03160"/>
              </a:buClr>
              <a:defRPr/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92262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4444" y="115887"/>
            <a:ext cx="11516784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sv-SE" noProof="0" dirty="0"/>
              <a:t>Mastertitelformat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444" y="729203"/>
            <a:ext cx="11514328" cy="55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sv-SE" noProof="0" dirty="0"/>
              <a:t>Mastertextformat bearbeiten</a:t>
            </a:r>
          </a:p>
          <a:p>
            <a:pPr lvl="1"/>
            <a:r>
              <a:rPr lang="de-DE" altLang="sv-SE" noProof="0" dirty="0"/>
              <a:t>Zweite Ebene</a:t>
            </a:r>
          </a:p>
          <a:p>
            <a:pPr lvl="2"/>
            <a:r>
              <a:rPr lang="de-DE" altLang="sv-SE" noProof="0" dirty="0"/>
              <a:t>Dritte Ebene</a:t>
            </a:r>
          </a:p>
          <a:p>
            <a:pPr lvl="3"/>
            <a:r>
              <a:rPr lang="de-DE" altLang="sv-SE" noProof="0" dirty="0"/>
              <a:t>Vierte Ebene</a:t>
            </a:r>
          </a:p>
          <a:p>
            <a:pPr lvl="4"/>
            <a:r>
              <a:rPr lang="de-DE" altLang="sv-SE" noProof="0" dirty="0"/>
              <a:t>Fünfte Ebene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338667" y="608766"/>
            <a:ext cx="11516784" cy="0"/>
          </a:xfrm>
          <a:prstGeom prst="line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376335" y="6430963"/>
            <a:ext cx="1439333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100145" tIns="50073" rIns="100145" bIns="50073" anchor="ctr"/>
          <a:lstStyle/>
          <a:p>
            <a:pPr defTabSz="1001638">
              <a:defRPr/>
            </a:pPr>
            <a:r>
              <a:rPr lang="en-US" altLang="sv-SE" sz="1600" b="0" noProof="0" dirty="0">
                <a:solidFill>
                  <a:srgbClr val="010307"/>
                </a:solidFill>
                <a:latin typeface="Arial" pitchFamily="34" charset="0"/>
                <a:cs typeface="Arial" pitchFamily="34" charset="0"/>
              </a:rPr>
              <a:t>- </a:t>
            </a:r>
            <a:fld id="{5A356ADF-2C95-4C1D-A5F7-E2528A1027F8}" type="slidenum">
              <a:rPr lang="en-US" altLang="sv-SE" sz="1600" b="0" noProof="0">
                <a:solidFill>
                  <a:srgbClr val="010307"/>
                </a:solidFill>
                <a:latin typeface="Arial" pitchFamily="34" charset="0"/>
                <a:cs typeface="Arial" pitchFamily="34" charset="0"/>
              </a:rPr>
              <a:pPr defTabSz="1001638">
                <a:defRPr/>
              </a:pPr>
              <a:t>‹Nr.›</a:t>
            </a:fld>
            <a:r>
              <a:rPr lang="en-US" altLang="sv-SE" sz="1600" b="0" noProof="0" dirty="0">
                <a:solidFill>
                  <a:srgbClr val="010307"/>
                </a:solidFill>
                <a:latin typeface="Arial" pitchFamily="34" charset="0"/>
                <a:cs typeface="Arial" pitchFamily="34" charset="0"/>
              </a:rPr>
              <a:t> -</a:t>
            </a: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338667" y="6300788"/>
            <a:ext cx="11516784" cy="0"/>
          </a:xfrm>
          <a:prstGeom prst="line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25311" y="6296031"/>
            <a:ext cx="3579940" cy="5627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50073" rIns="100145" bIns="50073">
            <a:spAutoFit/>
          </a:bodyPr>
          <a:lstStyle/>
          <a:p>
            <a:pPr algn="l" defTabSz="1001638">
              <a:defRPr/>
            </a:pPr>
            <a:r>
              <a:rPr lang="de-DE" altLang="sv-SE" sz="10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de-DE" altLang="sv-SE" sz="1000" baseline="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Jannik Ebert</a:t>
            </a:r>
          </a:p>
          <a:p>
            <a:pPr algn="l" defTabSz="1001638">
              <a:defRPr/>
            </a:pPr>
            <a:r>
              <a:rPr lang="en-GB" altLang="sv-SE" sz="10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Measurement and Control Research Group</a:t>
            </a:r>
          </a:p>
          <a:p>
            <a:pPr algn="l" defTabSz="1001638">
              <a:defRPr/>
            </a:pPr>
            <a:r>
              <a:rPr lang="de-DE" sz="1000" noProof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University </a:t>
            </a:r>
            <a:r>
              <a:rPr lang="en-GB" sz="1000" noProof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altLang="sv-SE" sz="1000" noProof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Kassel</a:t>
            </a:r>
          </a:p>
        </p:txBody>
      </p:sp>
      <p:pic>
        <p:nvPicPr>
          <p:cNvPr id="1034" name="Grafik 12" descr="logo_RGB_magenta_V2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00341" y="6380704"/>
            <a:ext cx="2048433" cy="39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192D009-8B8E-2E76-D24F-091D162EA1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77" y="131822"/>
            <a:ext cx="1266474" cy="4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rgbClr val="A03160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rgbClr val="A03160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rgbClr val="A03160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rgbClr val="A03160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rgbClr val="A03160"/>
          </a:solidFill>
          <a:latin typeface="Arial" pitchFamily="34" charset="0"/>
        </a:defRPr>
      </a:lvl5pPr>
      <a:lvl6pPr marL="457167"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</a:defRPr>
      </a:lvl6pPr>
      <a:lvl7pPr marL="914332"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</a:defRPr>
      </a:lvl7pPr>
      <a:lvl8pPr marL="1371498"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</a:defRPr>
      </a:lvl8pPr>
      <a:lvl9pPr marL="1828664" algn="l" rtl="0" eaLnBrk="1" fontAlgn="base" hangingPunct="1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pitchFamily="34" charset="0"/>
        </a:defRPr>
      </a:lvl9pPr>
    </p:titleStyle>
    <p:bodyStyle>
      <a:lvl1pPr marL="342874" indent="-342874" algn="l" rtl="0" eaLnBrk="1" fontAlgn="base" hangingPunct="1">
        <a:spcBef>
          <a:spcPct val="40000"/>
        </a:spcBef>
        <a:spcAft>
          <a:spcPct val="0"/>
        </a:spcAft>
        <a:buClr>
          <a:srgbClr val="A03160"/>
        </a:buClr>
        <a:buSzPct val="80000"/>
        <a:buFont typeface="Wingdings" pitchFamily="2" charset="2"/>
        <a:buChar char="n"/>
        <a:defRPr kumimoji="1"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895" indent="-285730" algn="l" rtl="0" eaLnBrk="1" fontAlgn="base" hangingPunct="1">
        <a:spcBef>
          <a:spcPct val="40000"/>
        </a:spcBef>
        <a:spcAft>
          <a:spcPct val="0"/>
        </a:spcAft>
        <a:buClr>
          <a:srgbClr val="A03160"/>
        </a:buClr>
        <a:buSzPct val="80000"/>
        <a:buFont typeface="Wingdings" pitchFamily="2" charset="2"/>
        <a:buChar char="n"/>
        <a:defRPr kumimoji="1" sz="22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2914" indent="-228584" algn="l" rtl="0" eaLnBrk="1" fontAlgn="base" hangingPunct="1">
        <a:spcBef>
          <a:spcPct val="40000"/>
        </a:spcBef>
        <a:spcAft>
          <a:spcPct val="0"/>
        </a:spcAft>
        <a:buClr>
          <a:srgbClr val="A03160"/>
        </a:buClr>
        <a:buSzPct val="80000"/>
        <a:buFont typeface="Wingdings" pitchFamily="2" charset="2"/>
        <a:buChar char="n"/>
        <a:defRPr kumimoji="1"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080" indent="-228584" algn="l" rtl="0" eaLnBrk="1" fontAlgn="base" hangingPunct="1">
        <a:spcBef>
          <a:spcPct val="40000"/>
        </a:spcBef>
        <a:spcAft>
          <a:spcPct val="0"/>
        </a:spcAft>
        <a:buClr>
          <a:srgbClr val="A03160"/>
        </a:buClr>
        <a:buSzPct val="80000"/>
        <a:buFont typeface="Wingdings" pitchFamily="2" charset="2"/>
        <a:buChar char="n"/>
        <a:defRPr kumimoji="1" sz="20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247" indent="-228584" algn="l" rtl="0" eaLnBrk="1" fontAlgn="base" hangingPunct="1">
        <a:spcBef>
          <a:spcPct val="40000"/>
        </a:spcBef>
        <a:spcAft>
          <a:spcPct val="0"/>
        </a:spcAft>
        <a:buClr>
          <a:srgbClr val="A03160"/>
        </a:buClr>
        <a:buSzPct val="80000"/>
        <a:buFont typeface="Wingdings" pitchFamily="2" charset="2"/>
        <a:buChar char="n"/>
        <a:defRPr kumimoji="1" sz="2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412" indent="-228584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kumimoji="1">
          <a:solidFill>
            <a:schemeClr val="tx1"/>
          </a:solidFill>
          <a:latin typeface="+mn-lt"/>
        </a:defRPr>
      </a:lvl6pPr>
      <a:lvl7pPr marL="2971578" indent="-228584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kumimoji="1">
          <a:solidFill>
            <a:schemeClr val="tx1"/>
          </a:solidFill>
          <a:latin typeface="+mn-lt"/>
        </a:defRPr>
      </a:lvl7pPr>
      <a:lvl8pPr marL="3428744" indent="-228584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kumimoji="1">
          <a:solidFill>
            <a:schemeClr val="tx1"/>
          </a:solidFill>
          <a:latin typeface="+mn-lt"/>
        </a:defRPr>
      </a:lvl8pPr>
      <a:lvl9pPr marL="3885910" indent="-228584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kumimoji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-kassel.de/fb15/mrt" TargetMode="External"/><Relationship Id="rId2" Type="http://schemas.openxmlformats.org/officeDocument/2006/relationships/hyperlink" Target="mailto:jannik.ebert@mrt.uni-kassel.de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9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jpeg"/><Relationship Id="rId4" Type="http://schemas.openxmlformats.org/officeDocument/2006/relationships/image" Target="../media/image130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0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jpeg"/><Relationship Id="rId7" Type="http://schemas.openxmlformats.org/officeDocument/2006/relationships/image" Target="../media/image3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2AB6CF3-D685-A5EE-DEAD-977F2957D6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6000" y="3076570"/>
            <a:ext cx="11520000" cy="720000"/>
          </a:xfrm>
        </p:spPr>
        <p:txBody>
          <a:bodyPr/>
          <a:lstStyle/>
          <a:p>
            <a:r>
              <a:rPr lang="en-US" u="sng" noProof="0" dirty="0"/>
              <a:t>Jannik Ebert</a:t>
            </a:r>
            <a:r>
              <a:rPr lang="en-US" noProof="0" dirty="0"/>
              <a:t>, Miguel-David Mendez-Bohorquez, Robert Schmoll, Andreas Kroll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C101607-828C-E30A-179D-A72D60B1C7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000" y="4991121"/>
            <a:ext cx="11520000" cy="428625"/>
          </a:xfrm>
        </p:spPr>
        <p:txBody>
          <a:bodyPr/>
          <a:lstStyle/>
          <a:p>
            <a:r>
              <a:rPr lang="en-US" noProof="0" dirty="0"/>
              <a:t>QIRT 2026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57D3DA9-4D3A-137E-93F4-DF67D62AFE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000" y="5267345"/>
            <a:ext cx="11520000" cy="428625"/>
          </a:xfrm>
        </p:spPr>
        <p:txBody>
          <a:bodyPr/>
          <a:lstStyle/>
          <a:p>
            <a:r>
              <a:rPr lang="en-US" noProof="0" dirty="0"/>
              <a:t>Naples, Italy, July 1st 2026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B0919E1-9597-4BD1-735B-CC2B74592E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0" y="843183"/>
            <a:ext cx="11520000" cy="1800000"/>
          </a:xfrm>
        </p:spPr>
        <p:txBody>
          <a:bodyPr/>
          <a:lstStyle/>
          <a:p>
            <a:r>
              <a:rPr lang="de-DE" sz="2000" dirty="0"/>
              <a:t>Modeling </a:t>
            </a:r>
            <a:r>
              <a:rPr lang="de-DE" sz="2000" dirty="0" err="1"/>
              <a:t>the</a:t>
            </a:r>
            <a:r>
              <a:rPr lang="de-DE" sz="2000" dirty="0"/>
              <a:t> Size-</a:t>
            </a:r>
            <a:r>
              <a:rPr lang="de-DE" sz="2000" dirty="0" err="1"/>
              <a:t>of</a:t>
            </a:r>
            <a:r>
              <a:rPr lang="de-DE" sz="2000" dirty="0"/>
              <a:t>-Source </a:t>
            </a:r>
            <a:r>
              <a:rPr lang="de-DE" sz="2000" dirty="0" err="1"/>
              <a:t>Effect</a:t>
            </a:r>
            <a:r>
              <a:rPr lang="de-DE" sz="2000" dirty="0"/>
              <a:t> in </a:t>
            </a:r>
            <a:r>
              <a:rPr lang="de-DE" sz="2000" dirty="0" err="1"/>
              <a:t>Thermography</a:t>
            </a:r>
            <a:endParaRPr lang="de-DE" sz="2000" dirty="0"/>
          </a:p>
          <a:p>
            <a:r>
              <a:rPr lang="de-DE" sz="2000" dirty="0" err="1"/>
              <a:t>Using</a:t>
            </a:r>
            <a:r>
              <a:rPr lang="de-DE" sz="2000" dirty="0"/>
              <a:t> a </a:t>
            </a:r>
            <a:r>
              <a:rPr lang="de-DE" sz="2000" dirty="0" err="1"/>
              <a:t>Measured</a:t>
            </a:r>
            <a:r>
              <a:rPr lang="de-DE" sz="2000" dirty="0"/>
              <a:t> MTF Extended </a:t>
            </a:r>
            <a:r>
              <a:rPr lang="de-DE" sz="2000" dirty="0" err="1"/>
              <a:t>by</a:t>
            </a:r>
            <a:r>
              <a:rPr lang="de-DE" sz="2000" dirty="0"/>
              <a:t> a Parametric </a:t>
            </a:r>
            <a:r>
              <a:rPr lang="de-DE" sz="2000" dirty="0" err="1"/>
              <a:t>Scattering</a:t>
            </a:r>
            <a:r>
              <a:rPr lang="de-DE" sz="2000" dirty="0"/>
              <a:t> Model</a:t>
            </a:r>
          </a:p>
          <a:p>
            <a:endParaRPr lang="en-US" sz="2000" noProof="0" dirty="0"/>
          </a:p>
        </p:txBody>
      </p:sp>
    </p:spTree>
    <p:extLst>
      <p:ext uri="{BB962C8B-B14F-4D97-AF65-F5344CB8AC3E}">
        <p14:creationId xmlns:p14="http://schemas.microsoft.com/office/powerpoint/2010/main" val="1888796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AF4FC7-22C6-C375-4D9A-2CCF65BEC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 (</a:t>
            </a:r>
            <a:r>
              <a:rPr lang="de-DE" dirty="0" err="1"/>
              <a:t>Modeled</a:t>
            </a:r>
            <a:r>
              <a:rPr lang="de-DE" dirty="0"/>
              <a:t> and </a:t>
            </a:r>
            <a:r>
              <a:rPr lang="de-DE" dirty="0" err="1"/>
              <a:t>Measured</a:t>
            </a:r>
            <a:r>
              <a:rPr lang="de-DE" dirty="0"/>
              <a:t> SSE)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8A4DA2-F4EC-C5D7-6DFF-47765D15A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6" y="2404190"/>
            <a:ext cx="9917550" cy="388426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E3401CB-E314-D6D9-F064-97B8F4D8B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368" y="649288"/>
            <a:ext cx="4650628" cy="14938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5DAF84F-C7E7-BD92-E998-9CBE5671A0DD}"/>
              </a:ext>
            </a:extLst>
          </p:cNvPr>
          <p:cNvSpPr txBox="1"/>
          <p:nvPr/>
        </p:nvSpPr>
        <p:spPr>
          <a:xfrm>
            <a:off x="2418080" y="934559"/>
            <a:ext cx="300708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sym typeface="Wingdings" panose="05000000000000000000" pitchFamily="2" charset="2"/>
              </a:rPr>
              <a:t>Parameters </a:t>
            </a:r>
            <a:r>
              <a:rPr lang="de-DE" sz="1800" b="0" dirty="0" err="1">
                <a:solidFill>
                  <a:srgbClr val="A03160"/>
                </a:solidFill>
                <a:sym typeface="Wingdings" panose="05000000000000000000" pitchFamily="2" charset="2"/>
              </a:rPr>
              <a:t>found</a:t>
            </a:r>
            <a:br>
              <a:rPr lang="de-DE" sz="1800" b="0" dirty="0">
                <a:solidFill>
                  <a:srgbClr val="A03160"/>
                </a:solidFill>
                <a:sym typeface="Wingdings" panose="05000000000000000000" pitchFamily="2" charset="2"/>
              </a:rPr>
            </a:b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using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a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bootstrap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analysis</a:t>
            </a:r>
            <a:endParaRPr lang="de-DE" sz="1800" b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with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20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realizations</a:t>
            </a:r>
            <a:endParaRPr lang="de-DE" sz="1800" b="0" dirty="0">
              <a:solidFill>
                <a:schemeClr val="tx1"/>
              </a:solidFill>
            </a:endParaRPr>
          </a:p>
        </p:txBody>
      </p:sp>
      <p:cxnSp>
        <p:nvCxnSpPr>
          <p:cNvPr id="4" name="Verbinder: gewinkelt 3">
            <a:extLst>
              <a:ext uri="{FF2B5EF4-FFF2-40B4-BE49-F238E27FC236}">
                <a16:creationId xmlns:a16="http://schemas.microsoft.com/office/drawing/2014/main" id="{6B2C0590-B39B-6878-A075-FC7C8CA6B02E}"/>
              </a:ext>
            </a:extLst>
          </p:cNvPr>
          <p:cNvCxnSpPr>
            <a:cxnSpLocks/>
          </p:cNvCxnSpPr>
          <p:nvPr/>
        </p:nvCxnSpPr>
        <p:spPr bwMode="auto">
          <a:xfrm>
            <a:off x="6092836" y="2079919"/>
            <a:ext cx="353684" cy="145121"/>
          </a:xfrm>
          <a:prstGeom prst="bentConnector3">
            <a:avLst>
              <a:gd name="adj1" fmla="val 125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996B9455-4315-C8D4-8CF9-BD89B4B93A41}"/>
                  </a:ext>
                </a:extLst>
              </p:cNvPr>
              <p:cNvSpPr txBox="1"/>
              <p:nvPr/>
            </p:nvSpPr>
            <p:spPr>
              <a:xfrm>
                <a:off x="6403657" y="2035126"/>
                <a:ext cx="3171909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de-DE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600" b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Meas</m:t>
                        </m:r>
                      </m:sub>
                    </m:sSub>
                    <m:r>
                      <a:rPr lang="de-DE" sz="1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, </m:t>
                    </m:r>
                    <m:sSub>
                      <m:sSubPr>
                        <m:ctrlPr>
                          <a:rPr lang="de-DE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de-DE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600" b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Modeled</m:t>
                        </m:r>
                      </m:sub>
                    </m:sSub>
                  </m:oMath>
                </a14:m>
                <a:r>
                  <a:rPr lang="de-DE" sz="1600" b="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  (</a:t>
                </a:r>
                <a:r>
                  <a:rPr lang="de-DE" sz="1600" b="0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radiance</a:t>
                </a:r>
                <a:r>
                  <a:rPr lang="de-DE" sz="1600" b="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de-DE" sz="1600" b="0" dirty="0" err="1">
                    <a:solidFill>
                      <a:schemeClr val="tx1"/>
                    </a:solidFill>
                    <a:sym typeface="Wingdings" panose="05000000000000000000" pitchFamily="2" charset="2"/>
                  </a:rPr>
                  <a:t>values</a:t>
                </a:r>
                <a:r>
                  <a:rPr lang="de-DE" sz="1600" b="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)</a:t>
                </a:r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996B9455-4315-C8D4-8CF9-BD89B4B93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657" y="2035126"/>
                <a:ext cx="3171909" cy="338554"/>
              </a:xfrm>
              <a:prstGeom prst="rect">
                <a:avLst/>
              </a:prstGeom>
              <a:blipFill>
                <a:blip r:embed="rId5"/>
                <a:stretch>
                  <a:fillRect t="-5455" r="-192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Verbinder: gewinkelt 1">
            <a:extLst>
              <a:ext uri="{FF2B5EF4-FFF2-40B4-BE49-F238E27FC236}">
                <a16:creationId xmlns:a16="http://schemas.microsoft.com/office/drawing/2014/main" id="{4A93A0F9-3855-0957-04EC-7CEFE394127C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9152957" y="5675563"/>
            <a:ext cx="466992" cy="378226"/>
          </a:xfrm>
          <a:prstGeom prst="bentConnector3">
            <a:avLst>
              <a:gd name="adj1" fmla="val 10026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40BBF0F8-92A4-2481-CFE0-A270143A75CF}"/>
              </a:ext>
            </a:extLst>
          </p:cNvPr>
          <p:cNvSpPr txBox="1"/>
          <p:nvPr/>
        </p:nvSpPr>
        <p:spPr>
          <a:xfrm>
            <a:off x="9532703" y="5908258"/>
            <a:ext cx="2251809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b="0" dirty="0" err="1">
                <a:solidFill>
                  <a:schemeClr val="tx1"/>
                </a:solidFill>
                <a:sym typeface="Wingdings" panose="05000000000000000000" pitchFamily="2" charset="2"/>
              </a:rPr>
              <a:t>detector</a:t>
            </a:r>
            <a:r>
              <a:rPr lang="de-DE" sz="16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sym typeface="Wingdings" panose="05000000000000000000" pitchFamily="2" charset="2"/>
              </a:rPr>
              <a:t>width</a:t>
            </a:r>
            <a:r>
              <a:rPr lang="de-DE" sz="1600" b="0" dirty="0">
                <a:solidFill>
                  <a:schemeClr val="tx1"/>
                </a:solidFill>
                <a:sym typeface="Wingdings" panose="05000000000000000000" pitchFamily="2" charset="2"/>
              </a:rPr>
              <a:t> (382 </a:t>
            </a:r>
            <a:r>
              <a:rPr lang="de-DE" sz="1600" b="0" dirty="0" err="1">
                <a:solidFill>
                  <a:schemeClr val="tx1"/>
                </a:solidFill>
                <a:sym typeface="Wingdings" panose="05000000000000000000" pitchFamily="2" charset="2"/>
              </a:rPr>
              <a:t>px</a:t>
            </a:r>
            <a:r>
              <a:rPr lang="de-DE" sz="1600" b="0" dirty="0">
                <a:solidFill>
                  <a:schemeClr val="tx1"/>
                </a:solidFill>
                <a:sym typeface="Wingdings" panose="05000000000000000000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595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E8FBAB9-8A26-9A62-E42E-21866355B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proposed</a:t>
            </a:r>
            <a:r>
              <a:rPr lang="de-DE" dirty="0"/>
              <a:t> </a:t>
            </a:r>
            <a:r>
              <a:rPr lang="de-DE" dirty="0" err="1"/>
              <a:t>model</a:t>
            </a:r>
            <a:endParaRPr lang="de-DE" dirty="0"/>
          </a:p>
          <a:p>
            <a:pPr lvl="1"/>
            <a:r>
              <a:rPr lang="de-DE" dirty="0" err="1"/>
              <a:t>Enables</a:t>
            </a:r>
            <a:r>
              <a:rPr lang="de-DE" dirty="0"/>
              <a:t> a </a:t>
            </a:r>
            <a:r>
              <a:rPr lang="de-DE" dirty="0" err="1"/>
              <a:t>descripton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SSE </a:t>
            </a:r>
            <a:r>
              <a:rPr lang="de-DE" dirty="0" err="1"/>
              <a:t>within</a:t>
            </a:r>
            <a:r>
              <a:rPr lang="de-DE" dirty="0"/>
              <a:t> a linear </a:t>
            </a:r>
            <a:r>
              <a:rPr lang="de-DE" dirty="0" err="1"/>
              <a:t>systems</a:t>
            </a:r>
            <a:r>
              <a:rPr lang="de-DE" dirty="0"/>
              <a:t> </a:t>
            </a:r>
            <a:r>
              <a:rPr lang="de-DE" dirty="0" err="1"/>
              <a:t>framework</a:t>
            </a:r>
            <a:endParaRPr lang="de-DE" dirty="0"/>
          </a:p>
          <a:p>
            <a:pPr lvl="1"/>
            <a:r>
              <a:rPr lang="de-DE" dirty="0" err="1"/>
              <a:t>Significantly</a:t>
            </a:r>
            <a:r>
              <a:rPr lang="de-DE" dirty="0"/>
              <a:t> </a:t>
            </a:r>
            <a:r>
              <a:rPr lang="de-DE" dirty="0" err="1"/>
              <a:t>improves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characterization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SSE</a:t>
            </a:r>
            <a:br>
              <a:rPr lang="de-DE" dirty="0"/>
            </a:b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incorporating</a:t>
            </a:r>
            <a:r>
              <a:rPr lang="de-DE" dirty="0"/>
              <a:t> additional </a:t>
            </a:r>
            <a:r>
              <a:rPr lang="de-DE" dirty="0" err="1"/>
              <a:t>effects</a:t>
            </a:r>
            <a:endParaRPr lang="de-DE" dirty="0"/>
          </a:p>
          <a:p>
            <a:pPr lvl="1"/>
            <a:r>
              <a:rPr lang="de-DE" dirty="0" err="1"/>
              <a:t>Enables</a:t>
            </a:r>
            <a:r>
              <a:rPr lang="de-DE" dirty="0"/>
              <a:t> </a:t>
            </a:r>
            <a:r>
              <a:rPr lang="de-DE" dirty="0" err="1"/>
              <a:t>modeling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individual </a:t>
            </a:r>
            <a:r>
              <a:rPr lang="de-DE" dirty="0" err="1"/>
              <a:t>camera</a:t>
            </a:r>
            <a:r>
              <a:rPr lang="de-DE" dirty="0"/>
              <a:t> </a:t>
            </a:r>
            <a:r>
              <a:rPr lang="de-DE" dirty="0" err="1"/>
              <a:t>components</a:t>
            </a:r>
            <a:r>
              <a:rPr lang="de-DE" dirty="0"/>
              <a:t> (</a:t>
            </a:r>
            <a:r>
              <a:rPr lang="de-DE" dirty="0" err="1"/>
              <a:t>lenses</a:t>
            </a:r>
            <a:r>
              <a:rPr lang="de-DE" dirty="0"/>
              <a:t>, </a:t>
            </a:r>
            <a:r>
              <a:rPr lang="de-DE" dirty="0" err="1"/>
              <a:t>optical</a:t>
            </a:r>
            <a:r>
              <a:rPr lang="de-DE" dirty="0"/>
              <a:t> </a:t>
            </a:r>
            <a:r>
              <a:rPr lang="de-DE" dirty="0" err="1"/>
              <a:t>filters</a:t>
            </a:r>
            <a:r>
              <a:rPr lang="de-DE" dirty="0"/>
              <a:t>, …)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In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Extend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2D</a:t>
            </a:r>
          </a:p>
          <a:p>
            <a:pPr lvl="1"/>
            <a:r>
              <a:rPr lang="de-DE" dirty="0" err="1"/>
              <a:t>Derive</a:t>
            </a:r>
            <a:r>
              <a:rPr lang="de-DE" dirty="0"/>
              <a:t> a </a:t>
            </a:r>
            <a:r>
              <a:rPr lang="de-DE" dirty="0" err="1"/>
              <a:t>convolutional</a:t>
            </a:r>
            <a:r>
              <a:rPr lang="de-DE" dirty="0"/>
              <a:t> </a:t>
            </a:r>
            <a:r>
              <a:rPr lang="de-DE" dirty="0" err="1"/>
              <a:t>filter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compensate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SSE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reduce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measurement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uncertainty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>
                <a:sym typeface="Wingdings" panose="05000000000000000000" pitchFamily="2" charset="2"/>
              </a:rPr>
              <a:t>Inform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model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with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physical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kowledge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4210AA6-8BE1-FD63-7F19-A0B49A3B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</a:t>
            </a:r>
            <a:r>
              <a:rPr lang="de-DE" dirty="0"/>
              <a:t> &amp; Outlook</a:t>
            </a:r>
          </a:p>
        </p:txBody>
      </p:sp>
    </p:spTree>
    <p:extLst>
      <p:ext uri="{BB962C8B-B14F-4D97-AF65-F5344CB8AC3E}">
        <p14:creationId xmlns:p14="http://schemas.microsoft.com/office/powerpoint/2010/main" val="1133739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3535187-2985-6DB5-F489-483616CA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A2E0156-55B6-C9AD-5052-69EE1CC8843B}"/>
              </a:ext>
            </a:extLst>
          </p:cNvPr>
          <p:cNvSpPr txBox="1"/>
          <p:nvPr/>
        </p:nvSpPr>
        <p:spPr>
          <a:xfrm>
            <a:off x="1106528" y="1693626"/>
            <a:ext cx="4762842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2800" b="0" dirty="0" err="1">
                <a:solidFill>
                  <a:srgbClr val="A03160"/>
                </a:solidFill>
                <a:latin typeface="+mn-lt"/>
              </a:rPr>
              <a:t>Thank</a:t>
            </a:r>
            <a:r>
              <a:rPr lang="de-DE" sz="2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800" b="0" dirty="0" err="1">
                <a:solidFill>
                  <a:srgbClr val="A03160"/>
                </a:solidFill>
                <a:latin typeface="+mn-lt"/>
              </a:rPr>
              <a:t>you</a:t>
            </a:r>
            <a:r>
              <a:rPr lang="de-DE" sz="2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800" b="0" dirty="0" err="1">
                <a:solidFill>
                  <a:srgbClr val="A03160"/>
                </a:solidFill>
                <a:latin typeface="+mn-lt"/>
              </a:rPr>
              <a:t>for</a:t>
            </a:r>
            <a:r>
              <a:rPr lang="de-DE" sz="2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800" b="0" dirty="0" err="1">
                <a:solidFill>
                  <a:srgbClr val="A03160"/>
                </a:solidFill>
                <a:latin typeface="+mn-lt"/>
              </a:rPr>
              <a:t>your</a:t>
            </a:r>
            <a:r>
              <a:rPr lang="de-DE" sz="2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800" b="0" dirty="0" err="1">
                <a:solidFill>
                  <a:srgbClr val="A03160"/>
                </a:solidFill>
                <a:latin typeface="+mn-lt"/>
              </a:rPr>
              <a:t>attentio</a:t>
            </a:r>
            <a:r>
              <a:rPr lang="de-DE" sz="2800" b="0" dirty="0" err="1">
                <a:solidFill>
                  <a:srgbClr val="A03160"/>
                </a:solidFill>
              </a:rPr>
              <a:t>n</a:t>
            </a:r>
            <a:r>
              <a:rPr lang="de-DE" sz="2800" b="0" dirty="0">
                <a:solidFill>
                  <a:srgbClr val="A03160"/>
                </a:solidFill>
              </a:rPr>
              <a:t>!</a:t>
            </a:r>
            <a:endParaRPr lang="de-DE" sz="28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2F584F2-57D8-A59F-EE84-FDA605CC17F1}"/>
              </a:ext>
            </a:extLst>
          </p:cNvPr>
          <p:cNvSpPr txBox="1"/>
          <p:nvPr/>
        </p:nvSpPr>
        <p:spPr>
          <a:xfrm>
            <a:off x="1106528" y="3030663"/>
            <a:ext cx="4608954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1800" dirty="0">
                <a:solidFill>
                  <a:schemeClr val="tx1"/>
                </a:solidFill>
                <a:latin typeface="+mn-lt"/>
              </a:rPr>
              <a:t>Contact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details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 algn="l"/>
            <a:endParaRPr lang="de-DE" sz="1800" b="0" dirty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de-DE" sz="1800" b="0" dirty="0">
                <a:solidFill>
                  <a:schemeClr val="tx1"/>
                </a:solidFill>
              </a:rPr>
              <a:t>Jannik Ebert (B. Sc.)</a:t>
            </a:r>
          </a:p>
          <a:p>
            <a:pPr algn="l"/>
            <a:r>
              <a:rPr lang="de-DE" sz="1800" b="0" dirty="0">
                <a:solidFill>
                  <a:schemeClr val="tx1"/>
                </a:solidFill>
              </a:rPr>
              <a:t>Measurement and Control Research Group</a:t>
            </a:r>
          </a:p>
          <a:p>
            <a:pPr algn="l"/>
            <a:r>
              <a:rPr lang="de-DE" sz="1800" b="0" dirty="0">
                <a:solidFill>
                  <a:schemeClr val="tx1"/>
                </a:solidFill>
              </a:rPr>
              <a:t>University </a:t>
            </a:r>
            <a:r>
              <a:rPr lang="de-DE" sz="1800" b="0" dirty="0" err="1">
                <a:solidFill>
                  <a:schemeClr val="tx1"/>
                </a:solidFill>
              </a:rPr>
              <a:t>of</a:t>
            </a:r>
            <a:r>
              <a:rPr lang="de-DE" sz="1800" b="0" dirty="0">
                <a:solidFill>
                  <a:schemeClr val="tx1"/>
                </a:solidFill>
              </a:rPr>
              <a:t> Kassel, Kassel, Germany</a:t>
            </a:r>
          </a:p>
          <a:p>
            <a:pPr algn="l"/>
            <a:endParaRPr lang="de-DE" sz="1800" b="0" dirty="0">
              <a:solidFill>
                <a:schemeClr val="tx1"/>
              </a:solidFill>
            </a:endParaRPr>
          </a:p>
          <a:p>
            <a:pPr algn="l"/>
            <a:r>
              <a:rPr lang="de-DE" sz="1800" b="0" dirty="0">
                <a:solidFill>
                  <a:schemeClr val="tx1"/>
                </a:solidFill>
                <a:latin typeface="+mn-lt"/>
              </a:rPr>
              <a:t>mail: </a:t>
            </a:r>
            <a:r>
              <a:rPr lang="de-DE" sz="1800" b="0" dirty="0">
                <a:solidFill>
                  <a:schemeClr val="tx1"/>
                </a:solidFill>
                <a:latin typeface="+mn-lt"/>
                <a:hlinkClick r:id="rId2"/>
              </a:rPr>
              <a:t>jannik.ebert@mrt.uni-kassel.de</a:t>
            </a:r>
            <a:endParaRPr lang="de-DE" sz="1800" b="0" dirty="0">
              <a:solidFill>
                <a:schemeClr val="tx1"/>
              </a:solidFill>
              <a:latin typeface="+mn-lt"/>
            </a:endParaRPr>
          </a:p>
          <a:p>
            <a:pPr algn="l"/>
            <a:endParaRPr lang="de-DE" sz="1800" b="0" dirty="0">
              <a:solidFill>
                <a:schemeClr val="tx1"/>
              </a:solidFill>
            </a:endParaRPr>
          </a:p>
          <a:p>
            <a:pPr algn="l"/>
            <a:r>
              <a:rPr lang="de-DE" sz="1800" b="0" dirty="0" err="1">
                <a:solidFill>
                  <a:schemeClr val="tx1"/>
                </a:solidFill>
                <a:latin typeface="+mn-lt"/>
              </a:rPr>
              <a:t>visit</a:t>
            </a:r>
            <a:r>
              <a:rPr lang="de-DE" sz="18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latin typeface="+mn-lt"/>
              </a:rPr>
              <a:t>us</a:t>
            </a:r>
            <a:r>
              <a:rPr lang="de-DE" sz="1800" b="0" dirty="0">
                <a:solidFill>
                  <a:schemeClr val="tx1"/>
                </a:solidFill>
                <a:latin typeface="+mn-lt"/>
              </a:rPr>
              <a:t>: </a:t>
            </a:r>
            <a:r>
              <a:rPr lang="de-DE" sz="1800" b="0" dirty="0">
                <a:solidFill>
                  <a:schemeClr val="tx1"/>
                </a:solidFill>
                <a:latin typeface="+mn-lt"/>
                <a:hlinkClick r:id="rId3"/>
              </a:rPr>
              <a:t>www.uni-kassel.de/fb15/mrt</a:t>
            </a:r>
            <a:endParaRPr lang="de-DE" sz="1800" b="0" dirty="0">
              <a:solidFill>
                <a:schemeClr val="tx1"/>
              </a:solidFill>
            </a:endParaRPr>
          </a:p>
          <a:p>
            <a:pPr algn="l"/>
            <a:endParaRPr lang="de-DE" sz="1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8340C40-3792-4D8F-7D9F-BF7B5BE4E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00" y="1278997"/>
            <a:ext cx="1704773" cy="170477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D21C3C6-531F-3858-B236-451D177E7D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225" y="1204055"/>
            <a:ext cx="2660287" cy="209340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0261857-08F4-3721-B56B-14B706DE05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22" y="3724520"/>
            <a:ext cx="5345006" cy="209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9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07BD1DC-F5A2-F140-C28E-C96C1F26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Influence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parameters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modeled</a:t>
            </a:r>
            <a:r>
              <a:rPr lang="de-DE" dirty="0"/>
              <a:t> SSE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BB9690E-6AC7-6C30-E8F9-92F530808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144" y="2661437"/>
            <a:ext cx="3157138" cy="293635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A3A50C7-9BF0-E26E-1D65-30933B06B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246" y="2602357"/>
            <a:ext cx="3157138" cy="29304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FF062D06-3398-9ABF-3B3F-BD37B1B8C32A}"/>
                  </a:ext>
                </a:extLst>
              </p:cNvPr>
              <p:cNvSpPr txBox="1"/>
              <p:nvPr/>
            </p:nvSpPr>
            <p:spPr>
              <a:xfrm>
                <a:off x="4288624" y="1033096"/>
                <a:ext cx="3608424" cy="8161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b="0" i="1" kern="0" smtClean="0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𝑆𝑇𝐹</m:t>
                      </m:r>
                      <m:r>
                        <a:rPr lang="de-DE" sz="1800" b="0" i="1" kern="0" smtClean="0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=</m:t>
                      </m:r>
                      <m:r>
                        <a:rPr lang="de-DE" sz="18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𝐴</m:t>
                      </m:r>
                      <m:r>
                        <a:rPr lang="de-DE" sz="1800" b="0" i="1" kern="0" smtClean="0"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+</m:t>
                      </m:r>
                      <m:r>
                        <a:rPr lang="de-DE" sz="1800" b="0" i="1" kern="0" smtClean="0">
                          <a:solidFill>
                            <a:srgbClr val="A03160"/>
                          </a:solidFill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𝐵</m:t>
                      </m:r>
                      <m:r>
                        <a:rPr lang="de-DE" sz="1800" b="0" i="1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de-DE" sz="1800" b="0" i="0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exp</m:t>
                      </m:r>
                      <m:r>
                        <a:rPr lang="de-DE" sz="1800" b="0" i="1" kern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⁡</m:t>
                      </m:r>
                      <m:d>
                        <m:dPr>
                          <m:ctrlPr>
                            <a:rPr lang="de-DE" sz="1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dPr>
                        <m:e>
                          <m:r>
                            <a:rPr lang="de-DE" sz="1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anose="05000000000000000000" pitchFamily="2" charset="2"/>
                            </a:rPr>
                            <m:t>−</m:t>
                          </m:r>
                          <m:r>
                            <a:rPr lang="de-DE" sz="1800" b="0" i="1" kern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anose="05000000000000000000" pitchFamily="2" charset="2"/>
                            </a:rPr>
                            <m:t>𝜋</m:t>
                          </m:r>
                          <m:sSup>
                            <m:sSupPr>
                              <m:ctrlPr>
                                <a:rPr lang="de-DE" sz="1800" b="0" i="1" kern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de-DE" sz="1800" b="0" i="1" ker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 panose="05000000000000000000" pitchFamily="2" charset="2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sz="1800" b="0" i="1" ker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sz="1800" b="0" i="1" ker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de-DE" sz="1800" b="0" i="1" kern="0">
                                          <a:solidFill>
                                            <a:srgbClr val="A031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𝐶</m:t>
                                      </m:r>
                                    </m:den>
                                  </m:f>
                                  <m:r>
                                    <a:rPr lang="de-DE" sz="1800" b="0" i="1" ker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 panose="05000000000000000000" pitchFamily="2" charset="2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de-DE" sz="1800" b="0" i="1" ker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800" b="0" i="1" ker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de-DE" sz="1800" b="0" ker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x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de-DE" sz="1800" b="0" i="1" kern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de-DE" sz="18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FF062D06-3398-9ABF-3B3F-BD37B1B8C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624" y="1033096"/>
                <a:ext cx="3608424" cy="8161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12">
            <a:extLst>
              <a:ext uri="{FF2B5EF4-FFF2-40B4-BE49-F238E27FC236}">
                <a16:creationId xmlns:a16="http://schemas.microsoft.com/office/drawing/2014/main" id="{71FF04A7-E12A-A1CD-7AFD-E197DC17C499}"/>
              </a:ext>
            </a:extLst>
          </p:cNvPr>
          <p:cNvSpPr txBox="1"/>
          <p:nvPr/>
        </p:nvSpPr>
        <p:spPr>
          <a:xfrm>
            <a:off x="1651251" y="5597795"/>
            <a:ext cx="321113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SSE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becomes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more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profound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2DE53F5-8984-22C6-7627-8C20303F2275}"/>
              </a:ext>
            </a:extLst>
          </p:cNvPr>
          <p:cNvSpPr txBox="1"/>
          <p:nvPr/>
        </p:nvSpPr>
        <p:spPr>
          <a:xfrm>
            <a:off x="7076036" y="5656875"/>
            <a:ext cx="305724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SSE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converges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more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slowly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13008CC3-21F3-D217-BB65-A3CCBF12831A}"/>
              </a:ext>
            </a:extLst>
          </p:cNvPr>
          <p:cNvSpPr/>
          <p:nvPr/>
        </p:nvSpPr>
        <p:spPr bwMode="auto">
          <a:xfrm rot="356947">
            <a:off x="2920222" y="2719634"/>
            <a:ext cx="53861" cy="1246279"/>
          </a:xfrm>
          <a:custGeom>
            <a:avLst/>
            <a:gdLst>
              <a:gd name="connsiteX0" fmla="*/ 222075 w 270566"/>
              <a:gd name="connsiteY0" fmla="*/ 0 h 1073727"/>
              <a:gd name="connsiteX1" fmla="*/ 402 w 270566"/>
              <a:gd name="connsiteY1" fmla="*/ 491836 h 1073727"/>
              <a:gd name="connsiteX2" fmla="*/ 270566 w 270566"/>
              <a:gd name="connsiteY2" fmla="*/ 1073727 h 107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566" h="1073727">
                <a:moveTo>
                  <a:pt x="222075" y="0"/>
                </a:moveTo>
                <a:cubicBezTo>
                  <a:pt x="107197" y="156441"/>
                  <a:pt x="-7680" y="312882"/>
                  <a:pt x="402" y="491836"/>
                </a:cubicBezTo>
                <a:cubicBezTo>
                  <a:pt x="8484" y="670791"/>
                  <a:pt x="139525" y="872259"/>
                  <a:pt x="270566" y="1073727"/>
                </a:cubicBezTo>
              </a:path>
            </a:pathLst>
          </a:custGeom>
          <a:noFill/>
          <a:ln w="38100" cap="flat" cmpd="sng" algn="ctr">
            <a:solidFill>
              <a:srgbClr val="A03160">
                <a:alpha val="52941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rgbClr val="A03160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9C37D54F-58E7-5C31-5611-FA2164EB1A3A}"/>
              </a:ext>
            </a:extLst>
          </p:cNvPr>
          <p:cNvSpPr/>
          <p:nvPr/>
        </p:nvSpPr>
        <p:spPr bwMode="auto">
          <a:xfrm rot="17444636" flipH="1">
            <a:off x="8351271" y="2369772"/>
            <a:ext cx="145709" cy="1754917"/>
          </a:xfrm>
          <a:custGeom>
            <a:avLst/>
            <a:gdLst>
              <a:gd name="connsiteX0" fmla="*/ 222075 w 270566"/>
              <a:gd name="connsiteY0" fmla="*/ 0 h 1073727"/>
              <a:gd name="connsiteX1" fmla="*/ 402 w 270566"/>
              <a:gd name="connsiteY1" fmla="*/ 491836 h 1073727"/>
              <a:gd name="connsiteX2" fmla="*/ 270566 w 270566"/>
              <a:gd name="connsiteY2" fmla="*/ 1073727 h 1073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566" h="1073727">
                <a:moveTo>
                  <a:pt x="222075" y="0"/>
                </a:moveTo>
                <a:cubicBezTo>
                  <a:pt x="107197" y="156441"/>
                  <a:pt x="-7680" y="312882"/>
                  <a:pt x="402" y="491836"/>
                </a:cubicBezTo>
                <a:cubicBezTo>
                  <a:pt x="8484" y="670791"/>
                  <a:pt x="139525" y="872259"/>
                  <a:pt x="270566" y="1073727"/>
                </a:cubicBezTo>
              </a:path>
            </a:pathLst>
          </a:custGeom>
          <a:noFill/>
          <a:ln w="38100" cap="flat" cmpd="sng" algn="ctr">
            <a:solidFill>
              <a:srgbClr val="A03160">
                <a:alpha val="52941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rgbClr val="A03160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A245166-D636-B83C-EF93-35383177B708}"/>
                  </a:ext>
                </a:extLst>
              </p:cNvPr>
              <p:cNvSpPr txBox="1"/>
              <p:nvPr/>
            </p:nvSpPr>
            <p:spPr>
              <a:xfrm>
                <a:off x="2679698" y="2168041"/>
                <a:ext cx="145886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800" b="0" i="1" kern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𝐵</m:t>
                    </m:r>
                  </m:oMath>
                </a14:m>
                <a:r>
                  <a:rPr lang="de-DE" sz="1800" b="0" dirty="0">
                    <a:latin typeface="+mn-lt"/>
                  </a:rPr>
                  <a:t> increases:</a:t>
                </a:r>
              </a:p>
            </p:txBody>
          </p:sp>
        </mc:Choice>
        <mc:Fallback xmlns="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3A245166-D636-B83C-EF93-35383177B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698" y="2168041"/>
                <a:ext cx="1458861" cy="369332"/>
              </a:xfrm>
              <a:prstGeom prst="rect">
                <a:avLst/>
              </a:prstGeom>
              <a:blipFill>
                <a:blip r:embed="rId5"/>
                <a:stretch>
                  <a:fillRect t="-10000" r="-292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0420897E-6C27-2DFD-3B02-7AE7814110CB}"/>
                  </a:ext>
                </a:extLst>
              </p:cNvPr>
              <p:cNvSpPr txBox="1"/>
              <p:nvPr/>
            </p:nvSpPr>
            <p:spPr>
              <a:xfrm>
                <a:off x="7880484" y="2233025"/>
                <a:ext cx="144834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800" b="0" i="1" kern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𝐶</m:t>
                    </m:r>
                  </m:oMath>
                </a14:m>
                <a:r>
                  <a:rPr lang="de-DE" sz="1800" b="0" dirty="0">
                    <a:latin typeface="+mn-lt"/>
                  </a:rPr>
                  <a:t> increases:</a:t>
                </a:r>
              </a:p>
            </p:txBody>
          </p:sp>
        </mc:Choice>
        <mc:Fallback xmlns=""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0420897E-6C27-2DFD-3B02-7AE781411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484" y="2233025"/>
                <a:ext cx="1448345" cy="369332"/>
              </a:xfrm>
              <a:prstGeom prst="rect">
                <a:avLst/>
              </a:prstGeom>
              <a:blipFill>
                <a:blip r:embed="rId6"/>
                <a:stretch>
                  <a:fillRect t="-8197" r="-3376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678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A440E38-44C9-EC68-6492-AB7E94ABF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 (</a:t>
            </a:r>
            <a:r>
              <a:rPr lang="de-DE" dirty="0" err="1"/>
              <a:t>Modeled</a:t>
            </a:r>
            <a:r>
              <a:rPr lang="de-DE" dirty="0"/>
              <a:t> and </a:t>
            </a:r>
            <a:r>
              <a:rPr lang="de-DE" dirty="0" err="1"/>
              <a:t>Measured</a:t>
            </a:r>
            <a:r>
              <a:rPr lang="de-DE" dirty="0"/>
              <a:t> MTF)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FB6809-5965-13A4-19FA-B93FF274F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655" y="1646369"/>
            <a:ext cx="6197919" cy="36958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1661E97-E123-6542-8A8D-17B56C5D0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755" y="2050636"/>
            <a:ext cx="2176929" cy="269204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CE98383A-5B86-DD23-C2E2-3BB50E92B0B6}"/>
              </a:ext>
            </a:extLst>
          </p:cNvPr>
          <p:cNvSpPr/>
          <p:nvPr/>
        </p:nvSpPr>
        <p:spPr bwMode="auto">
          <a:xfrm>
            <a:off x="4897235" y="1888317"/>
            <a:ext cx="135266" cy="32463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7E9F993B-85C8-7C52-0C50-82F3113EDCBD}"/>
              </a:ext>
            </a:extLst>
          </p:cNvPr>
          <p:cNvCxnSpPr>
            <a:cxnSpLocks/>
          </p:cNvCxnSpPr>
          <p:nvPr/>
        </p:nvCxnSpPr>
        <p:spPr bwMode="auto">
          <a:xfrm flipH="1">
            <a:off x="3565321" y="2050636"/>
            <a:ext cx="1331914" cy="7093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32741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6311764-7B74-5959-2C00-1D870E3F7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Camera</a:t>
            </a:r>
            <a:r>
              <a:rPr lang="de-DE" dirty="0"/>
              <a:t> </a:t>
            </a:r>
            <a:r>
              <a:rPr lang="de-DE" dirty="0" err="1"/>
              <a:t>Specifications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9FBFD2-261C-E6B8-AB74-E6CD89738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263" y="1720762"/>
            <a:ext cx="7277474" cy="341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5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B388138-E5DD-BAD4-44F4-E70F7C70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Edge-Spread-Function </a:t>
            </a:r>
            <a:r>
              <a:rPr lang="de-DE" dirty="0" err="1"/>
              <a:t>Algorithm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634CC03-20E3-7427-4DE0-786696707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088" y="1228612"/>
            <a:ext cx="7283824" cy="440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1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8112A0-D2E8-A20A-E9E3-9F5EEBBF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86AECD-F098-0D8D-5527-5F0733718B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163205" y="1207642"/>
            <a:ext cx="1715815" cy="63730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629B305-E0FD-F3B2-4E6B-7A56C66A4B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15838" y="1212784"/>
            <a:ext cx="1715815" cy="636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A96D9942-DD95-0572-39C4-0FDA31D8ED1D}"/>
                  </a:ext>
                </a:extLst>
              </p:cNvPr>
              <p:cNvSpPr txBox="1"/>
              <p:nvPr/>
            </p:nvSpPr>
            <p:spPr>
              <a:xfrm>
                <a:off x="9014312" y="1853837"/>
                <a:ext cx="1446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b="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600" b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de-DE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600" b="0" i="1" smtClean="0">
                          <a:latin typeface="Cambria Math" panose="02040503050406030204" pitchFamily="18" charset="0"/>
                        </a:rPr>
                        <m:t>316 °</m:t>
                      </m:r>
                      <m:r>
                        <m:rPr>
                          <m:sty m:val="p"/>
                        </m:rPr>
                        <a:rPr lang="de-DE" sz="16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de-DE" sz="1600" b="0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A96D9942-DD95-0572-39C4-0FDA31D8ED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312" y="1853837"/>
                <a:ext cx="1446793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0CC8900E-F747-DE0E-17DD-95FD6B6D884F}"/>
                  </a:ext>
                </a:extLst>
              </p:cNvPr>
              <p:cNvSpPr txBox="1"/>
              <p:nvPr/>
            </p:nvSpPr>
            <p:spPr>
              <a:xfrm>
                <a:off x="2191461" y="1852932"/>
                <a:ext cx="167671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6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de-DE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600" b="0" i="1" smtClean="0">
                          <a:latin typeface="Cambria Math" panose="02040503050406030204" pitchFamily="18" charset="0"/>
                        </a:rPr>
                        <m:t>320 °</m:t>
                      </m:r>
                      <m:r>
                        <m:rPr>
                          <m:sty m:val="p"/>
                        </m:rPr>
                        <a:rPr lang="de-DE" sz="16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de-DE" sz="1600" b="0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0CC8900E-F747-DE0E-17DD-95FD6B6D88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461" y="1852932"/>
                <a:ext cx="1676713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EC7B9F4E-63D4-F977-8DC5-06B17E1198AE}"/>
                  </a:ext>
                </a:extLst>
              </p:cNvPr>
              <p:cNvSpPr txBox="1"/>
              <p:nvPr/>
            </p:nvSpPr>
            <p:spPr>
              <a:xfrm>
                <a:off x="7638749" y="1859599"/>
                <a:ext cx="14467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600" b="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600" b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de-DE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600" b="0" i="1" smtClean="0">
                          <a:latin typeface="Cambria Math" panose="02040503050406030204" pitchFamily="18" charset="0"/>
                        </a:rPr>
                        <m:t>312 °</m:t>
                      </m:r>
                      <m:r>
                        <m:rPr>
                          <m:sty m:val="p"/>
                        </m:rPr>
                        <a:rPr lang="de-DE" sz="16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de-DE" sz="1600" b="0" dirty="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EC7B9F4E-63D4-F977-8DC5-06B17E119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749" y="1859599"/>
                <a:ext cx="144678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E7E6E8A1-1F1E-25F7-C163-720A26CA5546}"/>
              </a:ext>
            </a:extLst>
          </p:cNvPr>
          <p:cNvCxnSpPr>
            <a:cxnSpLocks/>
          </p:cNvCxnSpPr>
          <p:nvPr/>
        </p:nvCxnSpPr>
        <p:spPr bwMode="auto">
          <a:xfrm>
            <a:off x="7254030" y="1370533"/>
            <a:ext cx="384719" cy="1567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441FA4D8-F130-59C5-3130-7BD963CCFE02}"/>
              </a:ext>
            </a:extLst>
          </p:cNvPr>
          <p:cNvSpPr txBox="1"/>
          <p:nvPr/>
        </p:nvSpPr>
        <p:spPr>
          <a:xfrm>
            <a:off x="7834408" y="2578207"/>
            <a:ext cx="23734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Size-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of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-Source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Effect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026C7B-CC8C-B1EC-5E3E-A0551590F282}"/>
              </a:ext>
            </a:extLst>
          </p:cNvPr>
          <p:cNvSpPr/>
          <p:nvPr/>
        </p:nvSpPr>
        <p:spPr bwMode="auto">
          <a:xfrm>
            <a:off x="1827826" y="835469"/>
            <a:ext cx="2382985" cy="135601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EE6C942-BF9B-FC80-B93D-88F6F4F12F64}"/>
              </a:ext>
            </a:extLst>
          </p:cNvPr>
          <p:cNvSpPr/>
          <p:nvPr/>
        </p:nvSpPr>
        <p:spPr bwMode="auto">
          <a:xfrm>
            <a:off x="7649913" y="819174"/>
            <a:ext cx="2751126" cy="139117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89EB785-3E92-4A6B-91A0-5E6003DDB552}"/>
              </a:ext>
            </a:extLst>
          </p:cNvPr>
          <p:cNvSpPr txBox="1"/>
          <p:nvPr/>
        </p:nvSpPr>
        <p:spPr>
          <a:xfrm>
            <a:off x="2214562" y="819174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Input Signals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7FB6E47-625C-C70F-6414-F4C63F54D0D6}"/>
              </a:ext>
            </a:extLst>
          </p:cNvPr>
          <p:cNvSpPr txBox="1"/>
          <p:nvPr/>
        </p:nvSpPr>
        <p:spPr>
          <a:xfrm>
            <a:off x="8172160" y="791484"/>
            <a:ext cx="1697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Output Signals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6941031-A194-5B53-3597-A31C81D85AA2}"/>
              </a:ext>
            </a:extLst>
          </p:cNvPr>
          <p:cNvSpPr txBox="1"/>
          <p:nvPr/>
        </p:nvSpPr>
        <p:spPr>
          <a:xfrm>
            <a:off x="4333345" y="2590410"/>
            <a:ext cx="31727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Modulation Transfer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Function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A071D14-EF36-DE23-16F8-A2285BB0AB53}"/>
              </a:ext>
            </a:extLst>
          </p:cNvPr>
          <p:cNvSpPr txBox="1"/>
          <p:nvPr/>
        </p:nvSpPr>
        <p:spPr>
          <a:xfrm>
            <a:off x="1473590" y="3208949"/>
            <a:ext cx="46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Aim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: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Measure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MTF and </a:t>
            </a:r>
            <a:r>
              <a:rPr lang="de-DE" sz="1800" b="0" dirty="0" err="1">
                <a:latin typeface="+mn-lt"/>
              </a:rPr>
              <a:t>predict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SSE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7483F00E-B673-664C-C223-3E971A21D192}"/>
              </a:ext>
            </a:extLst>
          </p:cNvPr>
          <p:cNvCxnSpPr>
            <a:cxnSpLocks/>
          </p:cNvCxnSpPr>
          <p:nvPr/>
        </p:nvCxnSpPr>
        <p:spPr bwMode="auto">
          <a:xfrm flipV="1">
            <a:off x="4199647" y="1370533"/>
            <a:ext cx="384724" cy="1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1A0CF653-3E5A-3CA1-A941-B2F30DACDDC3}"/>
              </a:ext>
            </a:extLst>
          </p:cNvPr>
          <p:cNvSpPr txBox="1"/>
          <p:nvPr/>
        </p:nvSpPr>
        <p:spPr>
          <a:xfrm>
            <a:off x="5470267" y="846145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System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B22608D-DC21-9262-B71E-4D60C7E45DF5}"/>
              </a:ext>
            </a:extLst>
          </p:cNvPr>
          <p:cNvSpPr/>
          <p:nvPr/>
        </p:nvSpPr>
        <p:spPr bwMode="auto">
          <a:xfrm>
            <a:off x="4595535" y="835468"/>
            <a:ext cx="2669659" cy="135288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F464AC40-C938-25C7-3170-66A6126B7D95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>
            <a:off x="9025476" y="2210344"/>
            <a:ext cx="0" cy="363452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9C83433A-F965-805C-F728-49C95D399A12}"/>
              </a:ext>
            </a:extLst>
          </p:cNvPr>
          <p:cNvCxnSpPr>
            <a:cxnSpLocks/>
            <a:stCxn id="20" idx="2"/>
          </p:cNvCxnSpPr>
          <p:nvPr/>
        </p:nvCxnSpPr>
        <p:spPr bwMode="auto">
          <a:xfrm flipH="1">
            <a:off x="5924829" y="2188354"/>
            <a:ext cx="5536" cy="385442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04883C38-1B78-2D6E-2ECF-9AF3B537E5CA}"/>
              </a:ext>
            </a:extLst>
          </p:cNvPr>
          <p:cNvSpPr txBox="1"/>
          <p:nvPr/>
        </p:nvSpPr>
        <p:spPr>
          <a:xfrm>
            <a:off x="6588623" y="3725019"/>
            <a:ext cx="33561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0" dirty="0">
                <a:solidFill>
                  <a:srgbClr val="A03160"/>
                </a:solidFill>
                <a:latin typeface="+mn-lt"/>
              </a:rPr>
              <a:t>Problem:</a:t>
            </a:r>
            <a:r>
              <a:rPr lang="de-DE" sz="1800" b="0" dirty="0">
                <a:latin typeface="+mn-lt"/>
              </a:rPr>
              <a:t> MTF </a:t>
            </a:r>
            <a:r>
              <a:rPr lang="de-DE" sz="1800" b="0" dirty="0" err="1">
                <a:latin typeface="+mn-lt"/>
              </a:rPr>
              <a:t>is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based</a:t>
            </a:r>
            <a:r>
              <a:rPr lang="de-DE" sz="1800" b="0" dirty="0">
                <a:latin typeface="+mn-lt"/>
              </a:rPr>
              <a:t> on </a:t>
            </a:r>
            <a:r>
              <a:rPr lang="de-DE" sz="1800" b="0" dirty="0" err="1">
                <a:latin typeface="+mn-lt"/>
              </a:rPr>
              <a:t>diffraction</a:t>
            </a:r>
            <a:r>
              <a:rPr lang="de-DE" sz="1800" b="0" dirty="0">
                <a:latin typeface="+mn-lt"/>
              </a:rPr>
              <a:t> in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optics</a:t>
            </a:r>
            <a:r>
              <a:rPr lang="de-DE" sz="1800" b="0" dirty="0">
                <a:latin typeface="+mn-lt"/>
              </a:rPr>
              <a:t> and </a:t>
            </a:r>
            <a:r>
              <a:rPr lang="de-DE" sz="1800" b="0" dirty="0" err="1">
                <a:latin typeface="+mn-lt"/>
              </a:rPr>
              <a:t>affects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only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small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objects</a:t>
            </a:r>
            <a:endParaRPr lang="de-DE" sz="1800" b="0" dirty="0">
              <a:latin typeface="+mn-lt"/>
            </a:endParaRPr>
          </a:p>
          <a:p>
            <a:endParaRPr lang="de-DE" sz="1800" b="0" dirty="0">
              <a:latin typeface="+mn-lt"/>
            </a:endParaRPr>
          </a:p>
          <a:p>
            <a:pPr algn="l"/>
            <a:r>
              <a:rPr lang="de-DE" sz="1800" b="0" dirty="0">
                <a:solidFill>
                  <a:srgbClr val="A03160"/>
                </a:solidFill>
                <a:latin typeface="+mn-lt"/>
              </a:rPr>
              <a:t>Solution: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Extend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MTF </a:t>
            </a:r>
            <a:r>
              <a:rPr lang="de-DE" sz="1800" b="0" dirty="0" err="1">
                <a:latin typeface="+mn-lt"/>
              </a:rPr>
              <a:t>with</a:t>
            </a:r>
            <a:r>
              <a:rPr lang="de-DE" sz="1800" b="0" dirty="0">
                <a:latin typeface="+mn-lt"/>
              </a:rPr>
              <a:t> a Parametric Model </a:t>
            </a:r>
            <a:r>
              <a:rPr lang="de-DE" sz="1800" b="0" dirty="0" err="1">
                <a:latin typeface="+mn-lt"/>
              </a:rPr>
              <a:t>to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include</a:t>
            </a:r>
            <a:r>
              <a:rPr lang="de-DE" sz="1800" b="0" dirty="0">
                <a:latin typeface="+mn-lt"/>
              </a:rPr>
              <a:t> additional </a:t>
            </a:r>
            <a:r>
              <a:rPr lang="de-DE" sz="1800" b="0" dirty="0" err="1">
                <a:latin typeface="+mn-lt"/>
              </a:rPr>
              <a:t>effects</a:t>
            </a:r>
            <a:endParaRPr lang="de-DE" sz="1800" b="0" dirty="0">
              <a:latin typeface="+mn-lt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B305BB31-9058-90A8-3668-0C95788BE3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5507" y="3591258"/>
            <a:ext cx="5284872" cy="2698658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10B33828-C5D0-5628-67E9-9A8AA9CA97E9}"/>
              </a:ext>
            </a:extLst>
          </p:cNvPr>
          <p:cNvSpPr txBox="1"/>
          <p:nvPr/>
        </p:nvSpPr>
        <p:spPr>
          <a:xfrm>
            <a:off x="4317929" y="372501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0070C0"/>
                </a:solidFill>
                <a:latin typeface="+mn-lt"/>
              </a:rPr>
              <a:t>SSE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E504829-5BE7-977D-F787-7B2C4512C2D9}"/>
              </a:ext>
            </a:extLst>
          </p:cNvPr>
          <p:cNvSpPr txBox="1"/>
          <p:nvPr/>
        </p:nvSpPr>
        <p:spPr>
          <a:xfrm>
            <a:off x="3533900" y="4808575"/>
            <a:ext cx="244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FF9900"/>
                </a:solidFill>
                <a:latin typeface="+mn-lt"/>
              </a:rPr>
              <a:t>(</a:t>
            </a:r>
            <a:r>
              <a:rPr lang="de-DE" sz="1800" b="0" dirty="0" err="1">
                <a:solidFill>
                  <a:srgbClr val="FF9900"/>
                </a:solidFill>
                <a:latin typeface="+mn-lt"/>
              </a:rPr>
              <a:t>calculated</a:t>
            </a:r>
            <a:r>
              <a:rPr lang="de-DE" sz="1800" b="0" dirty="0">
                <a:solidFill>
                  <a:srgbClr val="FF990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FF9900"/>
                </a:solidFill>
                <a:latin typeface="+mn-lt"/>
              </a:rPr>
              <a:t>from</a:t>
            </a:r>
            <a:r>
              <a:rPr lang="de-DE" sz="1800" b="0" dirty="0">
                <a:solidFill>
                  <a:srgbClr val="FF9900"/>
                </a:solidFill>
                <a:latin typeface="+mn-lt"/>
              </a:rPr>
              <a:t> MTF)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783BE66-4B17-F698-FC81-CA67FD77E802}"/>
              </a:ext>
            </a:extLst>
          </p:cNvPr>
          <p:cNvSpPr txBox="1"/>
          <p:nvPr/>
        </p:nvSpPr>
        <p:spPr>
          <a:xfrm>
            <a:off x="3957092" y="4406945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 err="1">
                <a:solidFill>
                  <a:srgbClr val="FF9900"/>
                </a:solidFill>
                <a:latin typeface="+mn-lt"/>
              </a:rPr>
              <a:t>Modeled</a:t>
            </a:r>
            <a:r>
              <a:rPr lang="de-DE" sz="1800" b="0" dirty="0">
                <a:solidFill>
                  <a:srgbClr val="FF9900"/>
                </a:solidFill>
                <a:latin typeface="+mn-lt"/>
              </a:rPr>
              <a:t> SSE</a:t>
            </a:r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9F93812A-F76B-CFF1-1493-A67DF591F0A2}"/>
              </a:ext>
            </a:extLst>
          </p:cNvPr>
          <p:cNvSpPr/>
          <p:nvPr/>
        </p:nvSpPr>
        <p:spPr bwMode="auto">
          <a:xfrm>
            <a:off x="5400511" y="1514951"/>
            <a:ext cx="913909" cy="329994"/>
          </a:xfrm>
          <a:custGeom>
            <a:avLst/>
            <a:gdLst>
              <a:gd name="connsiteX0" fmla="*/ 0 w 1101322"/>
              <a:gd name="connsiteY0" fmla="*/ 0 h 378895"/>
              <a:gd name="connsiteX1" fmla="*/ 303116 w 1101322"/>
              <a:gd name="connsiteY1" fmla="*/ 78305 h 378895"/>
              <a:gd name="connsiteX2" fmla="*/ 687063 w 1101322"/>
              <a:gd name="connsiteY2" fmla="*/ 282909 h 378895"/>
              <a:gd name="connsiteX3" fmla="*/ 1101322 w 1101322"/>
              <a:gd name="connsiteY3" fmla="*/ 378895 h 37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1322" h="378895">
                <a:moveTo>
                  <a:pt x="0" y="0"/>
                </a:moveTo>
                <a:cubicBezTo>
                  <a:pt x="94303" y="15577"/>
                  <a:pt x="188606" y="31154"/>
                  <a:pt x="303116" y="78305"/>
                </a:cubicBezTo>
                <a:cubicBezTo>
                  <a:pt x="417627" y="125457"/>
                  <a:pt x="554029" y="232811"/>
                  <a:pt x="687063" y="282909"/>
                </a:cubicBezTo>
                <a:cubicBezTo>
                  <a:pt x="820097" y="333007"/>
                  <a:pt x="960709" y="355951"/>
                  <a:pt x="1101322" y="378895"/>
                </a:cubicBezTo>
              </a:path>
            </a:pathLst>
          </a:custGeom>
          <a:noFill/>
          <a:ln w="9525" cap="flat" cmpd="sng" algn="ctr">
            <a:solidFill>
              <a:srgbClr val="A031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0B8A7551-F24C-41CB-8270-0F23BCDF6A49}"/>
              </a:ext>
            </a:extLst>
          </p:cNvPr>
          <p:cNvCxnSpPr/>
          <p:nvPr/>
        </p:nvCxnSpPr>
        <p:spPr bwMode="auto">
          <a:xfrm flipV="1">
            <a:off x="5400512" y="1345849"/>
            <a:ext cx="0" cy="5012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B7600582-1D47-259A-977C-2B02E77536BC}"/>
              </a:ext>
            </a:extLst>
          </p:cNvPr>
          <p:cNvCxnSpPr/>
          <p:nvPr/>
        </p:nvCxnSpPr>
        <p:spPr bwMode="auto">
          <a:xfrm>
            <a:off x="5400512" y="1847106"/>
            <a:ext cx="126225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8B8933C4-6618-0F5A-696C-53C0DD8BB4B1}"/>
              </a:ext>
            </a:extLst>
          </p:cNvPr>
          <p:cNvSpPr txBox="1"/>
          <p:nvPr/>
        </p:nvSpPr>
        <p:spPr>
          <a:xfrm>
            <a:off x="7834408" y="2921841"/>
            <a:ext cx="3356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de-DE" sz="1600" b="0" dirty="0" err="1">
                <a:latin typeface="+mn-lt"/>
              </a:rPr>
              <a:t>Measured</a:t>
            </a:r>
            <a:r>
              <a:rPr lang="de-DE" sz="1600" b="0" dirty="0">
                <a:latin typeface="+mn-lt"/>
              </a:rPr>
              <a:t> </a:t>
            </a:r>
            <a:r>
              <a:rPr lang="de-DE" sz="1600" b="0" dirty="0" err="1">
                <a:latin typeface="+mn-lt"/>
              </a:rPr>
              <a:t>temperature</a:t>
            </a:r>
            <a:endParaRPr lang="de-DE" sz="1600" b="0" dirty="0">
              <a:latin typeface="+mn-lt"/>
            </a:endParaRPr>
          </a:p>
          <a:p>
            <a:pPr algn="l"/>
            <a:r>
              <a:rPr lang="de-DE" sz="1600" b="0" dirty="0" err="1">
                <a:latin typeface="+mn-lt"/>
              </a:rPr>
              <a:t>depends</a:t>
            </a:r>
            <a:r>
              <a:rPr lang="de-DE" sz="1600" b="0" dirty="0">
                <a:latin typeface="+mn-lt"/>
              </a:rPr>
              <a:t> on </a:t>
            </a:r>
            <a:r>
              <a:rPr lang="de-DE" sz="1600" b="0" dirty="0" err="1">
                <a:latin typeface="+mn-lt"/>
              </a:rPr>
              <a:t>object</a:t>
            </a:r>
            <a:r>
              <a:rPr lang="de-DE" sz="1600" b="0" dirty="0">
                <a:latin typeface="+mn-lt"/>
              </a:rPr>
              <a:t> </a:t>
            </a:r>
            <a:r>
              <a:rPr lang="de-DE" sz="1600" b="0" dirty="0" err="1">
                <a:latin typeface="+mn-lt"/>
              </a:rPr>
              <a:t>size</a:t>
            </a:r>
            <a:endParaRPr lang="de-DE" sz="1600" b="0" dirty="0">
              <a:latin typeface="+mn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7E385F0-51F2-8D43-8F1E-B3B858BFD38F}"/>
              </a:ext>
            </a:extLst>
          </p:cNvPr>
          <p:cNvSpPr txBox="1"/>
          <p:nvPr/>
        </p:nvSpPr>
        <p:spPr>
          <a:xfrm>
            <a:off x="2918053" y="5993594"/>
            <a:ext cx="1827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b="0" dirty="0">
                <a:cs typeface="Times New Roman" panose="02020603050405020304" pitchFamily="18" charset="0"/>
              </a:rPr>
              <a:t>Diameter in </a:t>
            </a:r>
            <a:r>
              <a:rPr lang="de-DE" sz="1200" b="0" dirty="0" err="1">
                <a:cs typeface="Times New Roman" panose="02020603050405020304" pitchFamily="18" charset="0"/>
              </a:rPr>
              <a:t>px</a:t>
            </a:r>
            <a:endParaRPr lang="de-DE" sz="1200" b="0" dirty="0">
              <a:cs typeface="Times New Roman" panose="02020603050405020304" pitchFamily="18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D1D38FD8-D3EB-A0C1-CB3A-382291E1C6F4}"/>
              </a:ext>
            </a:extLst>
          </p:cNvPr>
          <p:cNvSpPr txBox="1"/>
          <p:nvPr/>
        </p:nvSpPr>
        <p:spPr>
          <a:xfrm rot="16200000">
            <a:off x="240407" y="4637777"/>
            <a:ext cx="1827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b="0" dirty="0" err="1">
                <a:cs typeface="Times New Roman" panose="02020603050405020304" pitchFamily="18" charset="0"/>
              </a:rPr>
              <a:t>Temperature</a:t>
            </a:r>
            <a:r>
              <a:rPr lang="de-DE" sz="1200" b="0" dirty="0">
                <a:cs typeface="Times New Roman" panose="02020603050405020304" pitchFamily="18" charset="0"/>
              </a:rPr>
              <a:t> in °C</a:t>
            </a:r>
          </a:p>
        </p:txBody>
      </p:sp>
    </p:spTree>
    <p:extLst>
      <p:ext uri="{BB962C8B-B14F-4D97-AF65-F5344CB8AC3E}">
        <p14:creationId xmlns:p14="http://schemas.microsoft.com/office/powerpoint/2010/main" val="136438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ACF8-D3AA-3597-DFF7-26B209C4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Outline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26D330-1752-1E9F-1BFB-E088BFA52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000" y="1747520"/>
            <a:ext cx="7680000" cy="3841480"/>
          </a:xfrm>
        </p:spPr>
        <p:txBody>
          <a:bodyPr/>
          <a:lstStyle/>
          <a:p>
            <a:r>
              <a:rPr lang="de-DE" dirty="0"/>
              <a:t>MTF </a:t>
            </a:r>
            <a:r>
              <a:rPr lang="de-DE" dirty="0" err="1"/>
              <a:t>fundamentals</a:t>
            </a:r>
            <a:endParaRPr lang="de-DE" dirty="0"/>
          </a:p>
          <a:p>
            <a:r>
              <a:rPr lang="de-DE" dirty="0" err="1"/>
              <a:t>Influence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scattering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MTF</a:t>
            </a:r>
          </a:p>
          <a:p>
            <a:r>
              <a:rPr lang="de-DE" dirty="0"/>
              <a:t>Modeling </a:t>
            </a:r>
            <a:r>
              <a:rPr lang="de-DE" dirty="0" err="1"/>
              <a:t>approach</a:t>
            </a:r>
            <a:endParaRPr lang="de-DE" dirty="0"/>
          </a:p>
          <a:p>
            <a:r>
              <a:rPr lang="de-DE" dirty="0"/>
              <a:t>Experimental </a:t>
            </a:r>
            <a:r>
              <a:rPr lang="de-DE" dirty="0" err="1"/>
              <a:t>setup</a:t>
            </a:r>
            <a:endParaRPr lang="de-DE" dirty="0"/>
          </a:p>
          <a:p>
            <a:r>
              <a:rPr lang="de-DE" dirty="0" err="1"/>
              <a:t>Comparison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measured</a:t>
            </a:r>
            <a:r>
              <a:rPr lang="de-DE" dirty="0"/>
              <a:t> and </a:t>
            </a:r>
            <a:r>
              <a:rPr lang="de-DE" dirty="0" err="1"/>
              <a:t>modeled</a:t>
            </a:r>
            <a:r>
              <a:rPr lang="de-DE" dirty="0"/>
              <a:t> SSE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3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23FCB2A-CFF6-EFD6-54DB-43E2607634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>
                    <a:solidFill>
                      <a:srgbClr val="A03160"/>
                    </a:solidFill>
                  </a:rPr>
                  <a:t>MTF</a:t>
                </a:r>
                <a:r>
                  <a:rPr lang="de-DE" dirty="0"/>
                  <a:t> = </a:t>
                </a:r>
                <a14:m>
                  <m:oMath xmlns:m="http://schemas.openxmlformats.org/officeDocument/2006/math">
                    <m:r>
                      <a:rPr lang="de-D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de-DE" dirty="0" err="1"/>
                  <a:t>ourier</a:t>
                </a:r>
                <a:r>
                  <a:rPr lang="de-DE" dirty="0"/>
                  <a:t> transform </a:t>
                </a:r>
                <a:r>
                  <a:rPr lang="de-DE" dirty="0" err="1"/>
                  <a:t>of</a:t>
                </a:r>
                <a:r>
                  <a:rPr lang="de-DE" dirty="0"/>
                  <a:t> </a:t>
                </a:r>
                <a:r>
                  <a:rPr lang="de-DE" dirty="0" err="1"/>
                  <a:t>the</a:t>
                </a:r>
                <a:r>
                  <a:rPr lang="de-DE" dirty="0"/>
                  <a:t> </a:t>
                </a:r>
                <a:r>
                  <a:rPr lang="de-DE" dirty="0" err="1"/>
                  <a:t>spatial</a:t>
                </a:r>
                <a:r>
                  <a:rPr lang="de-DE" dirty="0"/>
                  <a:t> </a:t>
                </a:r>
                <a:r>
                  <a:rPr lang="de-DE" dirty="0" err="1"/>
                  <a:t>impulse</a:t>
                </a:r>
                <a:r>
                  <a:rPr lang="de-DE" dirty="0"/>
                  <a:t> </a:t>
                </a:r>
                <a:r>
                  <a:rPr lang="de-DE" dirty="0" err="1"/>
                  <a:t>response</a:t>
                </a:r>
                <a:r>
                  <a:rPr lang="de-DE" dirty="0"/>
                  <a:t> (</a:t>
                </a:r>
                <a:r>
                  <a:rPr lang="de-DE" dirty="0">
                    <a:solidFill>
                      <a:srgbClr val="A03160"/>
                    </a:solidFill>
                  </a:rPr>
                  <a:t>PSF</a:t>
                </a:r>
                <a:r>
                  <a:rPr lang="de-DE" dirty="0"/>
                  <a:t>)</a:t>
                </a:r>
                <a:br>
                  <a:rPr lang="de-DE" dirty="0">
                    <a:sym typeface="Wingdings" panose="05000000000000000000" pitchFamily="2" charset="2"/>
                  </a:rPr>
                </a:br>
                <a:r>
                  <a:rPr lang="de-DE" dirty="0">
                    <a:sym typeface="Wingdings" panose="05000000000000000000" pitchFamily="2" charset="2"/>
                  </a:rPr>
                  <a:t> High </a:t>
                </a:r>
                <a:r>
                  <a:rPr lang="de-DE" dirty="0" err="1">
                    <a:sym typeface="Wingdings" panose="05000000000000000000" pitchFamily="2" charset="2"/>
                  </a:rPr>
                  <a:t>spatial</a:t>
                </a: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:r>
                  <a:rPr lang="de-DE" dirty="0" err="1">
                    <a:sym typeface="Wingdings" panose="05000000000000000000" pitchFamily="2" charset="2"/>
                  </a:rPr>
                  <a:t>frequency</a:t>
                </a: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:r>
                  <a:rPr lang="de-DE" dirty="0" err="1">
                    <a:sym typeface="Wingdings" panose="05000000000000000000" pitchFamily="2" charset="2"/>
                  </a:rPr>
                  <a:t>components</a:t>
                </a: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:r>
                  <a:rPr lang="de-DE" dirty="0" err="1">
                    <a:sym typeface="Wingdings" panose="05000000000000000000" pitchFamily="2" charset="2"/>
                  </a:rPr>
                  <a:t>are</a:t>
                </a:r>
                <a:r>
                  <a:rPr lang="de-DE" dirty="0">
                    <a:sym typeface="Wingdings" panose="05000000000000000000" pitchFamily="2" charset="2"/>
                  </a:rPr>
                  <a:t> </a:t>
                </a:r>
                <a:r>
                  <a:rPr lang="de-DE" dirty="0" err="1">
                    <a:sym typeface="Wingdings" panose="05000000000000000000" pitchFamily="2" charset="2"/>
                  </a:rPr>
                  <a:t>suppressed</a:t>
                </a:r>
                <a:endParaRPr lang="de-DE" dirty="0"/>
              </a:p>
            </p:txBody>
          </p:sp>
        </mc:Choice>
        <mc:Fallback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223FCB2A-CFF6-EFD6-54DB-43E2607634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424" t="-1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37FD4350-822D-FD4B-5C8C-FC6955F85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Modulation Transfer </a:t>
            </a:r>
            <a:r>
              <a:rPr lang="de-DE" dirty="0" err="1"/>
              <a:t>Function</a:t>
            </a:r>
            <a:r>
              <a:rPr lang="de-DE" dirty="0"/>
              <a:t> (MTF)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3A41471-D2E9-B789-E78C-C4A7D9101511}"/>
              </a:ext>
            </a:extLst>
          </p:cNvPr>
          <p:cNvSpPr txBox="1"/>
          <p:nvPr/>
        </p:nvSpPr>
        <p:spPr>
          <a:xfrm>
            <a:off x="6159564" y="2812820"/>
            <a:ext cx="6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*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964222-99B7-1F29-F9F4-85FFBE6FD235}"/>
              </a:ext>
            </a:extLst>
          </p:cNvPr>
          <p:cNvSpPr txBox="1"/>
          <p:nvPr/>
        </p:nvSpPr>
        <p:spPr>
          <a:xfrm>
            <a:off x="7648861" y="2767378"/>
            <a:ext cx="6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9FE4CAE-F087-027A-5713-5587A610FBD5}"/>
              </a:ext>
            </a:extLst>
          </p:cNvPr>
          <p:cNvSpPr txBox="1"/>
          <p:nvPr/>
        </p:nvSpPr>
        <p:spPr>
          <a:xfrm>
            <a:off x="2203354" y="4524007"/>
            <a:ext cx="659155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MTF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0912145-033B-3011-6CDD-B43BBFCA3659}"/>
              </a:ext>
            </a:extLst>
          </p:cNvPr>
          <p:cNvSpPr/>
          <p:nvPr/>
        </p:nvSpPr>
        <p:spPr bwMode="auto">
          <a:xfrm>
            <a:off x="6751099" y="2621130"/>
            <a:ext cx="952577" cy="866747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E548F1B-3C6F-8304-FD42-F4F114652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0" b="3385"/>
          <a:stretch/>
        </p:blipFill>
        <p:spPr>
          <a:xfrm>
            <a:off x="8167564" y="2588493"/>
            <a:ext cx="1600908" cy="910320"/>
          </a:xfrm>
          <a:prstGeom prst="rect">
            <a:avLst/>
          </a:prstGeom>
        </p:spPr>
      </p:pic>
      <p:pic>
        <p:nvPicPr>
          <p:cNvPr id="9" name="Grafik 8" descr="Ein Bild, das Text, Musik, Klavier enthält.&#10;&#10;Automatisch generierte Beschreibung">
            <a:extLst>
              <a:ext uri="{FF2B5EF4-FFF2-40B4-BE49-F238E27FC236}">
                <a16:creationId xmlns:a16="http://schemas.microsoft.com/office/drawing/2014/main" id="{9AB3EFC2-675B-B33A-E97F-09ED202C78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" t="16241" r="91" b="-675"/>
          <a:stretch/>
        </p:blipFill>
        <p:spPr>
          <a:xfrm>
            <a:off x="4797914" y="2562708"/>
            <a:ext cx="1489297" cy="946083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1FE860EE-3887-8AE1-423B-FE65A5E3851F}"/>
              </a:ext>
            </a:extLst>
          </p:cNvPr>
          <p:cNvCxnSpPr>
            <a:cxnSpLocks/>
          </p:cNvCxnSpPr>
          <p:nvPr/>
        </p:nvCxnSpPr>
        <p:spPr bwMode="auto">
          <a:xfrm flipV="1">
            <a:off x="1215489" y="3674752"/>
            <a:ext cx="0" cy="208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0FBA7BC-5100-BBA2-CB68-AAB743AFE464}"/>
              </a:ext>
            </a:extLst>
          </p:cNvPr>
          <p:cNvCxnSpPr>
            <a:cxnSpLocks/>
          </p:cNvCxnSpPr>
          <p:nvPr/>
        </p:nvCxnSpPr>
        <p:spPr bwMode="auto">
          <a:xfrm>
            <a:off x="1215489" y="5757820"/>
            <a:ext cx="263488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11B7C8DC-30E5-6A1B-29F4-95B0B30DD579}"/>
              </a:ext>
            </a:extLst>
          </p:cNvPr>
          <p:cNvSpPr/>
          <p:nvPr/>
        </p:nvSpPr>
        <p:spPr bwMode="auto">
          <a:xfrm>
            <a:off x="1217667" y="4321774"/>
            <a:ext cx="2235184" cy="1436041"/>
          </a:xfrm>
          <a:custGeom>
            <a:avLst/>
            <a:gdLst>
              <a:gd name="connsiteX0" fmla="*/ 0 w 2334126"/>
              <a:gd name="connsiteY0" fmla="*/ 1336 h 1376892"/>
              <a:gd name="connsiteX1" fmla="*/ 264694 w 2334126"/>
              <a:gd name="connsiteY1" fmla="*/ 13368 h 1376892"/>
              <a:gd name="connsiteX2" fmla="*/ 565484 w 2334126"/>
              <a:gd name="connsiteY2" fmla="*/ 97589 h 1376892"/>
              <a:gd name="connsiteX3" fmla="*/ 890337 w 2334126"/>
              <a:gd name="connsiteY3" fmla="*/ 302126 h 1376892"/>
              <a:gd name="connsiteX4" fmla="*/ 1203158 w 2334126"/>
              <a:gd name="connsiteY4" fmla="*/ 626978 h 1376892"/>
              <a:gd name="connsiteX5" fmla="*/ 1455821 w 2334126"/>
              <a:gd name="connsiteY5" fmla="*/ 939799 h 1376892"/>
              <a:gd name="connsiteX6" fmla="*/ 1744579 w 2334126"/>
              <a:gd name="connsiteY6" fmla="*/ 1204494 h 1376892"/>
              <a:gd name="connsiteX7" fmla="*/ 2057400 w 2334126"/>
              <a:gd name="connsiteY7" fmla="*/ 1324810 h 1376892"/>
              <a:gd name="connsiteX8" fmla="*/ 2334126 w 2334126"/>
              <a:gd name="connsiteY8" fmla="*/ 1372936 h 137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4126" h="1376892">
                <a:moveTo>
                  <a:pt x="0" y="1336"/>
                </a:moveTo>
                <a:cubicBezTo>
                  <a:pt x="85223" y="-669"/>
                  <a:pt x="170447" y="-2674"/>
                  <a:pt x="264694" y="13368"/>
                </a:cubicBezTo>
                <a:cubicBezTo>
                  <a:pt x="358941" y="29410"/>
                  <a:pt x="461210" y="49463"/>
                  <a:pt x="565484" y="97589"/>
                </a:cubicBezTo>
                <a:cubicBezTo>
                  <a:pt x="669758" y="145715"/>
                  <a:pt x="784058" y="213895"/>
                  <a:pt x="890337" y="302126"/>
                </a:cubicBezTo>
                <a:cubicBezTo>
                  <a:pt x="996616" y="390358"/>
                  <a:pt x="1108911" y="520699"/>
                  <a:pt x="1203158" y="626978"/>
                </a:cubicBezTo>
                <a:cubicBezTo>
                  <a:pt x="1297405" y="733257"/>
                  <a:pt x="1365584" y="843547"/>
                  <a:pt x="1455821" y="939799"/>
                </a:cubicBezTo>
                <a:cubicBezTo>
                  <a:pt x="1546058" y="1036051"/>
                  <a:pt x="1644316" y="1140325"/>
                  <a:pt x="1744579" y="1204494"/>
                </a:cubicBezTo>
                <a:cubicBezTo>
                  <a:pt x="1844842" y="1268663"/>
                  <a:pt x="1959142" y="1296736"/>
                  <a:pt x="2057400" y="1324810"/>
                </a:cubicBezTo>
                <a:cubicBezTo>
                  <a:pt x="2155658" y="1352884"/>
                  <a:pt x="2263942" y="1388978"/>
                  <a:pt x="2334126" y="1372936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86A4831F-8C76-173A-42C4-F13BBE18E9D5}"/>
              </a:ext>
            </a:extLst>
          </p:cNvPr>
          <p:cNvCxnSpPr>
            <a:cxnSpLocks/>
          </p:cNvCxnSpPr>
          <p:nvPr/>
        </p:nvCxnSpPr>
        <p:spPr bwMode="auto">
          <a:xfrm>
            <a:off x="1244033" y="4929328"/>
            <a:ext cx="2223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3349BE41-9CFB-9A87-8B25-DB239E682D23}"/>
              </a:ext>
            </a:extLst>
          </p:cNvPr>
          <p:cNvCxnSpPr>
            <a:cxnSpLocks/>
          </p:cNvCxnSpPr>
          <p:nvPr/>
        </p:nvCxnSpPr>
        <p:spPr bwMode="auto">
          <a:xfrm flipV="1">
            <a:off x="1143481" y="4321774"/>
            <a:ext cx="144016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A6C79D8B-8E34-B240-589B-2334783801DC}"/>
                  </a:ext>
                </a:extLst>
              </p:cNvPr>
              <p:cNvSpPr txBox="1"/>
              <p:nvPr/>
            </p:nvSpPr>
            <p:spPr>
              <a:xfrm>
                <a:off x="2623310" y="5757820"/>
                <a:ext cx="15808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0" dirty="0" err="1">
                    <a:latin typeface="+mn-lt"/>
                  </a:rPr>
                  <a:t>Spatial</a:t>
                </a:r>
                <a:r>
                  <a:rPr lang="de-DE" sz="1200" b="0" dirty="0">
                    <a:latin typeface="+mn-lt"/>
                  </a:rPr>
                  <a:t> </a:t>
                </a:r>
                <a:r>
                  <a:rPr lang="de-DE" sz="1200" b="0" dirty="0" err="1">
                    <a:latin typeface="+mn-lt"/>
                  </a:rPr>
                  <a:t>frequency</a:t>
                </a:r>
                <a:r>
                  <a:rPr lang="de-DE" sz="1200" b="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200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de-DE" sz="1200" b="0" i="1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200" b="0" ker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x</m:t>
                        </m:r>
                      </m:sub>
                    </m:sSub>
                  </m:oMath>
                </a14:m>
                <a:endParaRPr lang="de-DE" sz="12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A6C79D8B-8E34-B240-589B-233478380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310" y="5757820"/>
                <a:ext cx="1580881" cy="276999"/>
              </a:xfrm>
              <a:prstGeom prst="rect">
                <a:avLst/>
              </a:prstGeom>
              <a:blipFill>
                <a:blip r:embed="rId6"/>
                <a:stretch>
                  <a:fillRect t="-4444" b="-1555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feld 15">
            <a:extLst>
              <a:ext uri="{FF2B5EF4-FFF2-40B4-BE49-F238E27FC236}">
                <a16:creationId xmlns:a16="http://schemas.microsoft.com/office/drawing/2014/main" id="{D041845B-8CAE-FA9B-2449-8C8A4F2609FE}"/>
              </a:ext>
            </a:extLst>
          </p:cNvPr>
          <p:cNvSpPr txBox="1"/>
          <p:nvPr/>
        </p:nvSpPr>
        <p:spPr>
          <a:xfrm>
            <a:off x="603963" y="4164783"/>
            <a:ext cx="575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0" dirty="0">
                <a:latin typeface="+mn-lt"/>
              </a:rPr>
              <a:t>100%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F41AABA-A512-FBC8-3A95-52D2190FE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271" y="2634857"/>
            <a:ext cx="817590" cy="81759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D5DAB54-96E9-621C-F6FF-2CC1424ECB85}"/>
              </a:ext>
            </a:extLst>
          </p:cNvPr>
          <p:cNvSpPr txBox="1"/>
          <p:nvPr/>
        </p:nvSpPr>
        <p:spPr>
          <a:xfrm>
            <a:off x="6827877" y="2223114"/>
            <a:ext cx="76790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PSF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FDDD994-6A86-AD0D-F41C-870742A18739}"/>
              </a:ext>
            </a:extLst>
          </p:cNvPr>
          <p:cNvSpPr txBox="1"/>
          <p:nvPr/>
        </p:nvSpPr>
        <p:spPr>
          <a:xfrm>
            <a:off x="4936749" y="2223114"/>
            <a:ext cx="115536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INPUT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3C3B424-1BA3-9525-E33E-2B2A49F16E21}"/>
              </a:ext>
            </a:extLst>
          </p:cNvPr>
          <p:cNvSpPr txBox="1"/>
          <p:nvPr/>
        </p:nvSpPr>
        <p:spPr>
          <a:xfrm>
            <a:off x="8257809" y="2219161"/>
            <a:ext cx="139663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OUTPUT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CF648A2-3A81-D613-5BC6-81F3DB7F3BF8}"/>
              </a:ext>
            </a:extLst>
          </p:cNvPr>
          <p:cNvSpPr txBox="1"/>
          <p:nvPr/>
        </p:nvSpPr>
        <p:spPr>
          <a:xfrm>
            <a:off x="0" y="3767733"/>
            <a:ext cx="15808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0" dirty="0">
                <a:latin typeface="+mn-lt"/>
              </a:rPr>
              <a:t>Modulation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91E5982C-E877-FBE1-25B5-B58775603E3A}"/>
              </a:ext>
            </a:extLst>
          </p:cNvPr>
          <p:cNvCxnSpPr>
            <a:cxnSpLocks/>
          </p:cNvCxnSpPr>
          <p:nvPr/>
        </p:nvCxnSpPr>
        <p:spPr bwMode="auto">
          <a:xfrm flipH="1">
            <a:off x="3413750" y="5155226"/>
            <a:ext cx="338232" cy="54478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A0316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B2869B77-ECB2-845B-9F17-98BEAAD08B84}"/>
              </a:ext>
            </a:extLst>
          </p:cNvPr>
          <p:cNvSpPr txBox="1"/>
          <p:nvPr/>
        </p:nvSpPr>
        <p:spPr>
          <a:xfrm>
            <a:off x="3751982" y="4850145"/>
            <a:ext cx="558999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1800" b="0" dirty="0" err="1">
                <a:solidFill>
                  <a:srgbClr val="A03160"/>
                </a:solidFill>
              </a:rPr>
              <a:t>diffraction</a:t>
            </a:r>
            <a:r>
              <a:rPr lang="de-DE" sz="1800" b="0" dirty="0">
                <a:solidFill>
                  <a:srgbClr val="A03160"/>
                </a:solidFill>
              </a:rPr>
              <a:t> </a:t>
            </a:r>
            <a:r>
              <a:rPr lang="de-DE" sz="1800" b="0" dirty="0" err="1">
                <a:solidFill>
                  <a:srgbClr val="A03160"/>
                </a:solidFill>
              </a:rPr>
              <a:t>limit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high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frequency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signals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(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small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objects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fine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details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)</a:t>
            </a:r>
            <a:b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can‘t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be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resolved</a:t>
            </a:r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9744263F-D9A0-3318-4334-BEABD74E944D}"/>
              </a:ext>
            </a:extLst>
          </p:cNvPr>
          <p:cNvCxnSpPr>
            <a:cxnSpLocks/>
            <a:stCxn id="27" idx="1"/>
          </p:cNvCxnSpPr>
          <p:nvPr/>
        </p:nvCxnSpPr>
        <p:spPr bwMode="auto">
          <a:xfrm flipH="1">
            <a:off x="1483775" y="3684730"/>
            <a:ext cx="246598" cy="5015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A0316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B013E791-6770-F5D0-C853-CA09D1EA651D}"/>
              </a:ext>
            </a:extLst>
          </p:cNvPr>
          <p:cNvSpPr txBox="1"/>
          <p:nvPr/>
        </p:nvSpPr>
        <p:spPr>
          <a:xfrm>
            <a:off x="1730373" y="3361564"/>
            <a:ext cx="223651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de-DE" sz="1800" b="0" dirty="0">
                <a:solidFill>
                  <a:srgbClr val="A03160"/>
                </a:solidFill>
                <a:latin typeface="+mn-lt"/>
              </a:rPr>
              <a:t>relevant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for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large</a:t>
            </a:r>
            <a:br>
              <a:rPr lang="de-DE" sz="1800" b="0" dirty="0">
                <a:solidFill>
                  <a:srgbClr val="A03160"/>
                </a:solidFill>
                <a:latin typeface="+mn-lt"/>
              </a:rPr>
            </a:b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objects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in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the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image</a:t>
            </a:r>
            <a:endParaRPr lang="de-DE" sz="18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CD8A378-CB51-BCCB-0A9D-A2700C07DFCA}"/>
              </a:ext>
            </a:extLst>
          </p:cNvPr>
          <p:cNvSpPr/>
          <p:nvPr/>
        </p:nvSpPr>
        <p:spPr bwMode="auto">
          <a:xfrm>
            <a:off x="1215489" y="4223149"/>
            <a:ext cx="407669" cy="215218"/>
          </a:xfrm>
          <a:prstGeom prst="ellipse">
            <a:avLst/>
          </a:prstGeom>
          <a:noFill/>
          <a:ln w="19050" cap="flat" cmpd="sng" algn="ctr">
            <a:solidFill>
              <a:srgbClr val="A031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 w="28575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8CEFD51B-3D10-512A-AF97-F0689C3497F4}"/>
              </a:ext>
            </a:extLst>
          </p:cNvPr>
          <p:cNvCxnSpPr/>
          <p:nvPr/>
        </p:nvCxnSpPr>
        <p:spPr bwMode="auto">
          <a:xfrm flipH="1">
            <a:off x="9545762" y="2562708"/>
            <a:ext cx="578840" cy="2501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747EF55E-5315-7704-060F-35A244266A5D}"/>
              </a:ext>
            </a:extLst>
          </p:cNvPr>
          <p:cNvSpPr txBox="1"/>
          <p:nvPr/>
        </p:nvSpPr>
        <p:spPr>
          <a:xfrm>
            <a:off x="9654443" y="1942162"/>
            <a:ext cx="270921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de-DE" sz="1800" b="0" dirty="0">
                <a:solidFill>
                  <a:srgbClr val="A03160"/>
                </a:solidFill>
              </a:rPr>
              <a:t>l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arge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measurement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deviations</a:t>
            </a:r>
            <a:endParaRPr lang="de-DE" sz="18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5301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4A5DF57E-06B7-07D7-1954-CC57E8F21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2" y="2664672"/>
            <a:ext cx="2735333" cy="2184400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E668F90-92D4-6686-EC61-419E33E39FB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MTF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>
                <a:solidFill>
                  <a:srgbClr val="A03160"/>
                </a:solidFill>
              </a:rPr>
              <a:t>edge</a:t>
            </a:r>
            <a:r>
              <a:rPr lang="de-DE" dirty="0">
                <a:solidFill>
                  <a:srgbClr val="A03160"/>
                </a:solidFill>
              </a:rPr>
              <a:t> </a:t>
            </a:r>
            <a:r>
              <a:rPr lang="de-DE" dirty="0" err="1">
                <a:solidFill>
                  <a:srgbClr val="A03160"/>
                </a:solidFill>
              </a:rPr>
              <a:t>response</a:t>
            </a:r>
            <a:r>
              <a:rPr lang="de-DE" dirty="0">
                <a:solidFill>
                  <a:srgbClr val="A03160"/>
                </a:solidFill>
              </a:rPr>
              <a:t> </a:t>
            </a:r>
            <a:r>
              <a:rPr lang="de-DE" dirty="0"/>
              <a:t>(BS ISO 12233:2017)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BDBC219-0024-F93F-B89D-C3BF95CF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MTF Measurement and Extension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396EC53A-B078-3AA2-F54D-1F061C8C9FD8}"/>
                  </a:ext>
                </a:extLst>
              </p:cNvPr>
              <p:cNvSpPr txBox="1"/>
              <p:nvPr/>
            </p:nvSpPr>
            <p:spPr>
              <a:xfrm>
                <a:off x="7618499" y="1508159"/>
                <a:ext cx="4197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𝓕</m:t>
                      </m:r>
                    </m:oMath>
                  </m:oMathPara>
                </a14:m>
                <a:endParaRPr lang="de-DE" sz="1800" dirty="0">
                  <a:solidFill>
                    <a:schemeClr val="tx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396EC53A-B078-3AA2-F54D-1F061C8C9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499" y="1508159"/>
                <a:ext cx="4197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EFE472C6-6156-F7AB-2178-961FF8321E83}"/>
              </a:ext>
            </a:extLst>
          </p:cNvPr>
          <p:cNvCxnSpPr>
            <a:cxnSpLocks/>
          </p:cNvCxnSpPr>
          <p:nvPr/>
        </p:nvCxnSpPr>
        <p:spPr bwMode="auto">
          <a:xfrm>
            <a:off x="3579474" y="1877491"/>
            <a:ext cx="449494" cy="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447EE138-7C38-BA11-3F2D-616C058FAC30}"/>
              </a:ext>
            </a:extLst>
          </p:cNvPr>
          <p:cNvCxnSpPr>
            <a:cxnSpLocks/>
          </p:cNvCxnSpPr>
          <p:nvPr/>
        </p:nvCxnSpPr>
        <p:spPr bwMode="auto">
          <a:xfrm>
            <a:off x="5516387" y="1853977"/>
            <a:ext cx="449494" cy="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28A7BB05-647B-5C6A-4007-1BD6FE5D648F}"/>
              </a:ext>
            </a:extLst>
          </p:cNvPr>
          <p:cNvCxnSpPr>
            <a:cxnSpLocks/>
          </p:cNvCxnSpPr>
          <p:nvPr/>
        </p:nvCxnSpPr>
        <p:spPr bwMode="auto">
          <a:xfrm>
            <a:off x="7588735" y="1849092"/>
            <a:ext cx="449494" cy="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06B67693-FED8-7BE9-BB2E-580888F13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81" y="1343825"/>
            <a:ext cx="1515004" cy="119899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7628F8C-BC85-5E33-D594-C90E34363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968" y="1338786"/>
            <a:ext cx="1515004" cy="120403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710ADCF-7A7B-7309-62A7-EC8070812D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67" y="1398031"/>
            <a:ext cx="1339057" cy="106299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3EDC734-F150-E135-CFE2-E6997BF1E2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43" y="1347508"/>
            <a:ext cx="1515004" cy="1195308"/>
          </a:xfrm>
          <a:prstGeom prst="rect">
            <a:avLst/>
          </a:prstGeom>
        </p:spPr>
      </p:pic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CC10B3EA-DA92-5E14-D9B4-B30A82575559}"/>
              </a:ext>
            </a:extLst>
          </p:cNvPr>
          <p:cNvCxnSpPr>
            <a:cxnSpLocks/>
          </p:cNvCxnSpPr>
          <p:nvPr/>
        </p:nvCxnSpPr>
        <p:spPr bwMode="auto">
          <a:xfrm flipH="1">
            <a:off x="5995718" y="2922704"/>
            <a:ext cx="1315131" cy="25338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A8205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DA9DB1F8-A471-05DD-0170-FA0BEFE66C47}"/>
              </a:ext>
            </a:extLst>
          </p:cNvPr>
          <p:cNvSpPr txBox="1"/>
          <p:nvPr/>
        </p:nvSpPr>
        <p:spPr>
          <a:xfrm>
            <a:off x="7373950" y="2753305"/>
            <a:ext cx="508902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de-DE" sz="1800" b="0" dirty="0">
                <a:solidFill>
                  <a:srgbClr val="FA8205"/>
                </a:solidFill>
              </a:rPr>
              <a:t>s</a:t>
            </a:r>
            <a:r>
              <a:rPr lang="de-DE" sz="1800" b="0" dirty="0">
                <a:solidFill>
                  <a:srgbClr val="FA8205"/>
                </a:solidFill>
                <a:latin typeface="+mn-lt"/>
              </a:rPr>
              <a:t>harp </a:t>
            </a:r>
            <a:r>
              <a:rPr lang="de-DE" sz="1800" b="0" dirty="0" err="1">
                <a:solidFill>
                  <a:srgbClr val="FA8205"/>
                </a:solidFill>
                <a:latin typeface="+mn-lt"/>
              </a:rPr>
              <a:t>peak</a:t>
            </a:r>
            <a:r>
              <a:rPr lang="de-DE" sz="1800" b="0" dirty="0">
                <a:solidFill>
                  <a:srgbClr val="FA8205"/>
                </a:solidFill>
                <a:latin typeface="+mn-lt"/>
              </a:rPr>
              <a:t>: </a:t>
            </a:r>
            <a:br>
              <a:rPr lang="de-DE" sz="1800" b="0" dirty="0">
                <a:solidFill>
                  <a:srgbClr val="FA8205"/>
                </a:solidFill>
                <a:latin typeface="+mn-lt"/>
              </a:rPr>
            </a:br>
            <a:r>
              <a:rPr lang="de-DE" sz="1800" b="0" dirty="0">
                <a:solidFill>
                  <a:srgbClr val="FA8205"/>
                </a:solidFill>
                <a:latin typeface="+mn-lt"/>
              </a:rPr>
              <a:t>h</a:t>
            </a:r>
            <a:r>
              <a:rPr lang="de-DE" sz="1800" b="0" dirty="0">
                <a:solidFill>
                  <a:srgbClr val="FA8205"/>
                </a:solidFill>
              </a:rPr>
              <a:t>igh </a:t>
            </a:r>
            <a:r>
              <a:rPr lang="de-DE" sz="1800" b="0" dirty="0" err="1">
                <a:solidFill>
                  <a:srgbClr val="FA8205"/>
                </a:solidFill>
              </a:rPr>
              <a:t>spatial</a:t>
            </a:r>
            <a:r>
              <a:rPr lang="de-DE" sz="1800" b="0" dirty="0">
                <a:solidFill>
                  <a:srgbClr val="FA8205"/>
                </a:solidFill>
              </a:rPr>
              <a:t> </a:t>
            </a:r>
            <a:r>
              <a:rPr lang="de-DE" sz="1800" b="0" dirty="0" err="1">
                <a:solidFill>
                  <a:srgbClr val="FA8205"/>
                </a:solidFill>
              </a:rPr>
              <a:t>frequency</a:t>
            </a:r>
            <a:r>
              <a:rPr lang="de-DE" sz="1800" b="0" dirty="0">
                <a:solidFill>
                  <a:srgbClr val="FA8205"/>
                </a:solidFill>
              </a:rPr>
              <a:t> </a:t>
            </a:r>
            <a:r>
              <a:rPr lang="de-DE" sz="1800" b="0" dirty="0" err="1">
                <a:solidFill>
                  <a:srgbClr val="FA8205"/>
                </a:solidFill>
              </a:rPr>
              <a:t>contributions</a:t>
            </a:r>
            <a:endParaRPr lang="de-DE" sz="1800" b="0" dirty="0">
              <a:solidFill>
                <a:srgbClr val="FA8205"/>
              </a:solidFill>
            </a:endParaRP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B95F8DF9-EE53-75F5-F3AD-3D9C461DE7D2}"/>
              </a:ext>
            </a:extLst>
          </p:cNvPr>
          <p:cNvCxnSpPr>
            <a:cxnSpLocks/>
          </p:cNvCxnSpPr>
          <p:nvPr/>
        </p:nvCxnSpPr>
        <p:spPr bwMode="auto">
          <a:xfrm flipH="1">
            <a:off x="6945826" y="3700288"/>
            <a:ext cx="872631" cy="14882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651AE6BF-6F94-4877-886C-DD4D033DAA59}"/>
              </a:ext>
            </a:extLst>
          </p:cNvPr>
          <p:cNvSpPr txBox="1"/>
          <p:nvPr/>
        </p:nvSpPr>
        <p:spPr>
          <a:xfrm>
            <a:off x="7818457" y="3470681"/>
            <a:ext cx="389299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de-DE" sz="1800" b="0" dirty="0" err="1">
                <a:solidFill>
                  <a:srgbClr val="0070C0"/>
                </a:solidFill>
              </a:rPr>
              <a:t>w</a:t>
            </a:r>
            <a:r>
              <a:rPr lang="de-DE" sz="1800" b="0" dirty="0" err="1">
                <a:solidFill>
                  <a:srgbClr val="0070C0"/>
                </a:solidFill>
                <a:latin typeface="+mn-lt"/>
              </a:rPr>
              <a:t>ings</a:t>
            </a:r>
            <a:r>
              <a:rPr lang="de-DE" sz="1800" b="0" dirty="0">
                <a:solidFill>
                  <a:srgbClr val="0070C0"/>
                </a:solidFill>
              </a:rPr>
              <a:t>:</a:t>
            </a:r>
          </a:p>
          <a:p>
            <a:pPr algn="l"/>
            <a:r>
              <a:rPr lang="de-DE" sz="1800" b="0" dirty="0" err="1">
                <a:solidFill>
                  <a:srgbClr val="0070C0"/>
                </a:solidFill>
              </a:rPr>
              <a:t>low</a:t>
            </a:r>
            <a:r>
              <a:rPr lang="de-DE" sz="1800" b="0" dirty="0">
                <a:solidFill>
                  <a:srgbClr val="0070C0"/>
                </a:solidFill>
              </a:rPr>
              <a:t> </a:t>
            </a:r>
            <a:r>
              <a:rPr lang="de-DE" sz="1800" b="0" dirty="0" err="1">
                <a:solidFill>
                  <a:srgbClr val="0070C0"/>
                </a:solidFill>
              </a:rPr>
              <a:t>spatial</a:t>
            </a:r>
            <a:r>
              <a:rPr lang="de-DE" sz="1800" b="0" dirty="0">
                <a:solidFill>
                  <a:srgbClr val="0070C0"/>
                </a:solidFill>
              </a:rPr>
              <a:t> </a:t>
            </a:r>
            <a:r>
              <a:rPr lang="de-DE" sz="1800" b="0" dirty="0" err="1">
                <a:solidFill>
                  <a:srgbClr val="0070C0"/>
                </a:solidFill>
              </a:rPr>
              <a:t>frequency</a:t>
            </a:r>
            <a:r>
              <a:rPr lang="de-DE" sz="1800" b="0" dirty="0">
                <a:solidFill>
                  <a:srgbClr val="0070C0"/>
                </a:solidFill>
              </a:rPr>
              <a:t> </a:t>
            </a:r>
            <a:r>
              <a:rPr lang="de-DE" sz="1800" b="0" dirty="0" err="1">
                <a:solidFill>
                  <a:srgbClr val="0070C0"/>
                </a:solidFill>
              </a:rPr>
              <a:t>contributions</a:t>
            </a:r>
            <a:br>
              <a:rPr lang="de-DE" sz="1800" b="0" dirty="0">
                <a:solidFill>
                  <a:srgbClr val="0070C0"/>
                </a:solidFill>
              </a:rPr>
            </a:br>
            <a:r>
              <a:rPr lang="de-DE" sz="1800" b="0" dirty="0">
                <a:solidFill>
                  <a:srgbClr val="0070C0"/>
                </a:solidFill>
              </a:rPr>
              <a:t>(</a:t>
            </a:r>
            <a:r>
              <a:rPr lang="de-DE" sz="1800" b="0" dirty="0" err="1">
                <a:solidFill>
                  <a:srgbClr val="0070C0"/>
                </a:solidFill>
              </a:rPr>
              <a:t>i</a:t>
            </a:r>
            <a:r>
              <a:rPr lang="de-DE" sz="1800" b="0" dirty="0" err="1">
                <a:solidFill>
                  <a:srgbClr val="0070C0"/>
                </a:solidFill>
                <a:latin typeface="+mn-lt"/>
              </a:rPr>
              <a:t>mpractical</a:t>
            </a:r>
            <a:r>
              <a:rPr lang="de-DE" sz="1800" b="0" dirty="0">
                <a:solidFill>
                  <a:srgbClr val="0070C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</a:rPr>
              <a:t>to</a:t>
            </a:r>
            <a:r>
              <a:rPr lang="de-DE" sz="1800" b="0" dirty="0">
                <a:solidFill>
                  <a:srgbClr val="0070C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</a:rPr>
              <a:t>measure</a:t>
            </a:r>
            <a:r>
              <a:rPr lang="de-DE" sz="1800" b="0" dirty="0">
                <a:solidFill>
                  <a:srgbClr val="0070C0"/>
                </a:solidFill>
                <a:latin typeface="+mn-lt"/>
              </a:rPr>
              <a:t>)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17714A1E-3C33-C3DD-4140-159CF12D1018}"/>
              </a:ext>
            </a:extLst>
          </p:cNvPr>
          <p:cNvSpPr/>
          <p:nvPr/>
        </p:nvSpPr>
        <p:spPr bwMode="auto">
          <a:xfrm>
            <a:off x="6307866" y="2166239"/>
            <a:ext cx="1002983" cy="11906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FFAC3529-19E9-5781-DA13-6A4C68D6DA10}"/>
              </a:ext>
            </a:extLst>
          </p:cNvPr>
          <p:cNvCxnSpPr>
            <a:cxnSpLocks/>
          </p:cNvCxnSpPr>
          <p:nvPr/>
        </p:nvCxnSpPr>
        <p:spPr bwMode="auto">
          <a:xfrm flipH="1">
            <a:off x="5828267" y="2254320"/>
            <a:ext cx="479599" cy="4986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05500D48-6455-DE88-BF6D-992D60D451B2}"/>
                  </a:ext>
                </a:extLst>
              </p:cNvPr>
              <p:cNvSpPr txBox="1"/>
              <p:nvPr/>
            </p:nvSpPr>
            <p:spPr>
              <a:xfrm>
                <a:off x="4240388" y="5051220"/>
                <a:ext cx="658327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800" b="0" i="1" kern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𝑆𝑇𝐹</m:t>
                    </m:r>
                    <m:r>
                      <a:rPr lang="de-DE" sz="1800" b="0" i="1" kern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de-DE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𝐴</m:t>
                    </m:r>
                    <m:r>
                      <a:rPr lang="de-DE" sz="1800" b="0" i="1" kern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de-DE" sz="1800" b="0" i="1" kern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𝐵</m:t>
                    </m:r>
                    <m:r>
                      <a:rPr lang="de-DE" sz="18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∙</m:t>
                    </m:r>
                    <m:func>
                      <m:funcPr>
                        <m:ctrlPr>
                          <a:rPr lang="de-DE" sz="1800" b="0" i="1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1800" b="0" i="0" kern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de-DE" sz="1800" b="0" i="1" kern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de-DE" sz="1800" b="0" i="1" kern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−</m:t>
                            </m:r>
                            <m:r>
                              <a:rPr lang="de-DE" sz="1800" b="0" i="1" kern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de-DE" sz="1800" b="0" i="1" kern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de-DE" sz="1800" b="0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sz="1800" b="0" i="1" kern="0">
                                        <a:solidFill>
                                          <a:srgbClr val="A031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𝐶</m:t>
                                    </m:r>
                                    <m:r>
                                      <a:rPr lang="de-DE" sz="1800" b="0" i="1" ker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sym typeface="Wingdings" panose="05000000000000000000" pitchFamily="2" charset="2"/>
                                      </a:rPr>
                                      <m:t>∙</m:t>
                                    </m:r>
                                    <m:sSub>
                                      <m:sSubPr>
                                        <m:ctrlPr>
                                          <a:rPr lang="de-DE" sz="1800" b="0" i="1" ker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sz="1800" b="0" i="1" ker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de-DE" sz="1800" b="0" ker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anose="05000000000000000000" pitchFamily="2" charset="2"/>
                                          </a:rPr>
                                          <m:t>x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de-DE" sz="1800" b="0" i="1" kern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de-DE" sz="18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      →</m:t>
                    </m:r>
                  </m:oMath>
                </a14:m>
                <a:r>
                  <a:rPr lang="de-DE" sz="1800" b="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     </m:t>
                    </m:r>
                    <m:sSub>
                      <m:sSubPr>
                        <m:ctrlPr>
                          <a:rPr lang="de-DE" sz="1800" b="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de-DE" sz="1800" b="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𝑀𝑇𝐹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800" b="0" i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Model</m:t>
                        </m:r>
                      </m:sub>
                    </m:sSub>
                    <m:r>
                      <a:rPr lang="de-DE" sz="1800" b="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de-DE" sz="1800" b="0" i="1" smtClean="0">
                        <a:solidFill>
                          <a:srgbClr val="FA8205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𝑀𝑇𝐹</m:t>
                    </m:r>
                    <m:r>
                      <a:rPr lang="de-DE" sz="1800" b="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∙</m:t>
                    </m:r>
                    <m:r>
                      <a:rPr lang="de-DE" sz="1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𝑆𝑇𝐹</m:t>
                    </m:r>
                  </m:oMath>
                </a14:m>
                <a:r>
                  <a:rPr lang="de-DE" sz="1800" b="0" dirty="0">
                    <a:latin typeface="+mn-lt"/>
                  </a:rPr>
                  <a:t> </a:t>
                </a:r>
              </a:p>
            </p:txBody>
          </p:sp>
        </mc:Choice>
        <mc:Fallback xmlns=""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05500D48-6455-DE88-BF6D-992D60D45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388" y="5051220"/>
                <a:ext cx="6583277" cy="369332"/>
              </a:xfrm>
              <a:prstGeom prst="rect">
                <a:avLst/>
              </a:prstGeom>
              <a:blipFill>
                <a:blip r:embed="rId9"/>
                <a:stretch>
                  <a:fillRect b="-1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feld 48">
            <a:extLst>
              <a:ext uri="{FF2B5EF4-FFF2-40B4-BE49-F238E27FC236}">
                <a16:creationId xmlns:a16="http://schemas.microsoft.com/office/drawing/2014/main" id="{986CBD57-9B3C-F89A-7630-E303A96B2400}"/>
              </a:ext>
            </a:extLst>
          </p:cNvPr>
          <p:cNvSpPr txBox="1"/>
          <p:nvPr/>
        </p:nvSpPr>
        <p:spPr>
          <a:xfrm>
            <a:off x="3298751" y="5683682"/>
            <a:ext cx="221246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fraction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of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radiation</a:t>
            </a:r>
            <a:br>
              <a:rPr lang="de-DE" sz="1600" b="0" dirty="0">
                <a:solidFill>
                  <a:srgbClr val="A03160"/>
                </a:solidFill>
                <a:latin typeface="+mn-lt"/>
              </a:rPr>
            </a:b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contained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in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the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wings</a:t>
            </a:r>
            <a:endParaRPr lang="de-DE" sz="1600" b="0" dirty="0">
              <a:solidFill>
                <a:srgbClr val="A03160"/>
              </a:solidFill>
              <a:latin typeface="+mn-lt"/>
            </a:endParaRPr>
          </a:p>
        </p:txBody>
      </p: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51CC5817-CC39-E528-326A-F2AC605D6912}"/>
              </a:ext>
            </a:extLst>
          </p:cNvPr>
          <p:cNvCxnSpPr>
            <a:cxnSpLocks/>
          </p:cNvCxnSpPr>
          <p:nvPr/>
        </p:nvCxnSpPr>
        <p:spPr bwMode="auto">
          <a:xfrm flipV="1">
            <a:off x="5137615" y="5402443"/>
            <a:ext cx="323559" cy="2993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feld 50">
            <a:extLst>
              <a:ext uri="{FF2B5EF4-FFF2-40B4-BE49-F238E27FC236}">
                <a16:creationId xmlns:a16="http://schemas.microsoft.com/office/drawing/2014/main" id="{1D630D97-163C-637B-C0A9-E8EB533B2412}"/>
              </a:ext>
            </a:extLst>
          </p:cNvPr>
          <p:cNvSpPr txBox="1"/>
          <p:nvPr/>
        </p:nvSpPr>
        <p:spPr>
          <a:xfrm>
            <a:off x="5828417" y="5683682"/>
            <a:ext cx="199285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>
                <a:solidFill>
                  <a:srgbClr val="A03160"/>
                </a:solidFill>
                <a:latin typeface="+mn-lt"/>
              </a:rPr>
              <a:t>~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width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of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the</a:t>
            </a:r>
            <a:r>
              <a:rPr lang="de-DE" sz="16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wings</a:t>
            </a:r>
            <a:endParaRPr lang="de-DE" sz="1600" b="0" dirty="0">
              <a:solidFill>
                <a:srgbClr val="A03160"/>
              </a:solidFill>
              <a:latin typeface="+mn-lt"/>
            </a:endParaRP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BC47F57B-FAA8-34CB-AB9C-8DEC4CEF6543}"/>
              </a:ext>
            </a:extLst>
          </p:cNvPr>
          <p:cNvCxnSpPr>
            <a:cxnSpLocks/>
            <a:stCxn id="51" idx="0"/>
          </p:cNvCxnSpPr>
          <p:nvPr/>
        </p:nvCxnSpPr>
        <p:spPr bwMode="auto">
          <a:xfrm flipH="1" flipV="1">
            <a:off x="6739449" y="5420552"/>
            <a:ext cx="85395" cy="2631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feld 52">
            <a:extLst>
              <a:ext uri="{FF2B5EF4-FFF2-40B4-BE49-F238E27FC236}">
                <a16:creationId xmlns:a16="http://schemas.microsoft.com/office/drawing/2014/main" id="{E8B37132-7147-B5DB-DA0F-7F53C129C68D}"/>
              </a:ext>
            </a:extLst>
          </p:cNvPr>
          <p:cNvSpPr txBox="1"/>
          <p:nvPr/>
        </p:nvSpPr>
        <p:spPr>
          <a:xfrm>
            <a:off x="8697305" y="5727314"/>
            <a:ext cx="109677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measured</a:t>
            </a:r>
            <a:endParaRPr lang="de-DE" sz="1600" b="0" dirty="0">
              <a:solidFill>
                <a:srgbClr val="A03160"/>
              </a:solidFill>
              <a:latin typeface="+mn-lt"/>
            </a:endParaRPr>
          </a:p>
        </p:txBody>
      </p: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238DB41E-E623-DD71-B744-E3C7D7C3A6ED}"/>
              </a:ext>
            </a:extLst>
          </p:cNvPr>
          <p:cNvCxnSpPr>
            <a:cxnSpLocks/>
          </p:cNvCxnSpPr>
          <p:nvPr/>
        </p:nvCxnSpPr>
        <p:spPr bwMode="auto">
          <a:xfrm flipV="1">
            <a:off x="9476380" y="5431563"/>
            <a:ext cx="277623" cy="31304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49C95C3C-C073-9C54-BAC4-70815C9D777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488488" y="5420552"/>
            <a:ext cx="242237" cy="2856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6" name="Textfeld 55">
            <a:extLst>
              <a:ext uri="{FF2B5EF4-FFF2-40B4-BE49-F238E27FC236}">
                <a16:creationId xmlns:a16="http://schemas.microsoft.com/office/drawing/2014/main" id="{A3173FA3-2CE7-4856-C254-BF5530A6EB74}"/>
              </a:ext>
            </a:extLst>
          </p:cNvPr>
          <p:cNvSpPr txBox="1"/>
          <p:nvPr/>
        </p:nvSpPr>
        <p:spPr>
          <a:xfrm>
            <a:off x="10277683" y="5683682"/>
            <a:ext cx="115448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 err="1">
                <a:solidFill>
                  <a:srgbClr val="A03160"/>
                </a:solidFill>
                <a:latin typeface="+mn-lt"/>
              </a:rPr>
              <a:t>parametric</a:t>
            </a:r>
            <a:endParaRPr lang="de-DE" sz="1600" b="0" dirty="0">
              <a:solidFill>
                <a:srgbClr val="A03160"/>
              </a:solidFill>
              <a:latin typeface="+mn-lt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ECDE1116-B8DC-1B24-A18F-91DCF7A90655}"/>
              </a:ext>
            </a:extLst>
          </p:cNvPr>
          <p:cNvSpPr txBox="1"/>
          <p:nvPr/>
        </p:nvSpPr>
        <p:spPr>
          <a:xfrm>
            <a:off x="135976" y="4426984"/>
            <a:ext cx="3892992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800" b="0" dirty="0" err="1">
                <a:solidFill>
                  <a:srgbClr val="0070C0"/>
                </a:solidFill>
                <a:sym typeface="Wingdings" panose="05000000000000000000" pitchFamily="2" charset="2"/>
              </a:rPr>
              <a:t>m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odel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the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wings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in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the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spatial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frequency</a:t>
            </a:r>
            <a:r>
              <a:rPr lang="de-DE" sz="1800" b="0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domain</a:t>
            </a:r>
            <a:br>
              <a:rPr lang="de-DE" sz="1800" b="0" dirty="0">
                <a:solidFill>
                  <a:srgbClr val="0070C0"/>
                </a:solidFill>
                <a:sym typeface="Wingdings" panose="05000000000000000000" pitchFamily="2" charset="2"/>
              </a:rPr>
            </a:br>
            <a:r>
              <a:rPr lang="de-DE" sz="1600" b="0" dirty="0">
                <a:solidFill>
                  <a:srgbClr val="0070C0"/>
                </a:solidFill>
                <a:sym typeface="Wingdings" panose="05000000000000000000" pitchFamily="2" charset="2"/>
              </a:rPr>
              <a:t>(</a:t>
            </a:r>
            <a:r>
              <a:rPr lang="de-DE" sz="1600" b="0" dirty="0" err="1">
                <a:solidFill>
                  <a:srgbClr val="0070C0"/>
                </a:solidFill>
                <a:sym typeface="Wingdings" panose="05000000000000000000" pitchFamily="2" charset="2"/>
              </a:rPr>
              <a:t>inspired</a:t>
            </a:r>
            <a:r>
              <a:rPr lang="de-DE" sz="1600" b="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de-DE" sz="1600" b="0" dirty="0" err="1">
                <a:solidFill>
                  <a:srgbClr val="0070C0"/>
                </a:solidFill>
                <a:sym typeface="Wingdings" panose="05000000000000000000" pitchFamily="2" charset="2"/>
              </a:rPr>
              <a:t>by</a:t>
            </a:r>
            <a:r>
              <a:rPr lang="de-DE" sz="1600" b="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de-DE" sz="1600" b="0" dirty="0" err="1">
                <a:solidFill>
                  <a:srgbClr val="0070C0"/>
                </a:solidFill>
                <a:sym typeface="Wingdings" panose="05000000000000000000" pitchFamily="2" charset="2"/>
              </a:rPr>
              <a:t>the</a:t>
            </a:r>
            <a:r>
              <a:rPr lang="de-DE" sz="1600" b="0" dirty="0">
                <a:solidFill>
                  <a:srgbClr val="0070C0"/>
                </a:solidFill>
                <a:sym typeface="Wingdings" panose="05000000000000000000" pitchFamily="2" charset="2"/>
              </a:rPr>
              <a:t> Harvey-Shack </a:t>
            </a:r>
            <a:r>
              <a:rPr lang="de-DE" sz="1600" b="0" dirty="0" err="1">
                <a:solidFill>
                  <a:srgbClr val="0070C0"/>
                </a:solidFill>
                <a:sym typeface="Wingdings" panose="05000000000000000000" pitchFamily="2" charset="2"/>
              </a:rPr>
              <a:t>theory</a:t>
            </a:r>
            <a:r>
              <a:rPr lang="de-DE" sz="1600" b="0" dirty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  <a:endParaRPr lang="de-DE" sz="1600" b="0" dirty="0">
              <a:solidFill>
                <a:srgbClr val="0070C0"/>
              </a:solidFill>
              <a:latin typeface="+mn-lt"/>
            </a:endParaRP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C659D373-75D6-57FC-0E34-0885BB9FCE48}"/>
              </a:ext>
            </a:extLst>
          </p:cNvPr>
          <p:cNvCxnSpPr>
            <a:cxnSpLocks/>
          </p:cNvCxnSpPr>
          <p:nvPr/>
        </p:nvCxnSpPr>
        <p:spPr bwMode="auto">
          <a:xfrm flipH="1">
            <a:off x="9070766" y="1776842"/>
            <a:ext cx="882960" cy="1639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A8205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1" name="Textfeld 60">
            <a:extLst>
              <a:ext uri="{FF2B5EF4-FFF2-40B4-BE49-F238E27FC236}">
                <a16:creationId xmlns:a16="http://schemas.microsoft.com/office/drawing/2014/main" id="{A387E529-7AC2-4226-475C-D63A3EA2A8B4}"/>
              </a:ext>
            </a:extLst>
          </p:cNvPr>
          <p:cNvSpPr txBox="1"/>
          <p:nvPr/>
        </p:nvSpPr>
        <p:spPr>
          <a:xfrm>
            <a:off x="9953726" y="1590975"/>
            <a:ext cx="168616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 err="1">
                <a:solidFill>
                  <a:srgbClr val="FA8205"/>
                </a:solidFill>
                <a:latin typeface="+mn-lt"/>
              </a:rPr>
              <a:t>diffraction</a:t>
            </a:r>
            <a:r>
              <a:rPr lang="de-DE" sz="1600" b="0" dirty="0">
                <a:solidFill>
                  <a:srgbClr val="FA8205"/>
                </a:solidFill>
                <a:latin typeface="+mn-lt"/>
              </a:rPr>
              <a:t> </a:t>
            </a:r>
            <a:r>
              <a:rPr lang="de-DE" sz="1600" b="0" dirty="0" err="1">
                <a:solidFill>
                  <a:srgbClr val="FA8205"/>
                </a:solidFill>
                <a:latin typeface="+mn-lt"/>
              </a:rPr>
              <a:t>based</a:t>
            </a:r>
            <a:endParaRPr lang="de-DE" sz="1600" b="0" dirty="0">
              <a:solidFill>
                <a:srgbClr val="FA8205"/>
              </a:solidFill>
              <a:latin typeface="+mn-lt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1EE02A5-61D8-5B21-B5A1-DE5C14A930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98" y="1450582"/>
            <a:ext cx="980435" cy="980435"/>
          </a:xfrm>
          <a:prstGeom prst="rect">
            <a:avLst/>
          </a:prstGeom>
        </p:spPr>
      </p:pic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5A2F87E3-9EE7-9BFC-4BFE-5685026F1AF9}"/>
              </a:ext>
            </a:extLst>
          </p:cNvPr>
          <p:cNvCxnSpPr>
            <a:cxnSpLocks/>
          </p:cNvCxnSpPr>
          <p:nvPr/>
        </p:nvCxnSpPr>
        <p:spPr bwMode="auto">
          <a:xfrm>
            <a:off x="1683073" y="1877491"/>
            <a:ext cx="449494" cy="0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4EA21EF3-200E-3A11-AE84-4EF7D0EA797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61415" y="2428551"/>
            <a:ext cx="96348" cy="2361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4CA583A8-43B1-04F8-8E6F-7AD92B1BA2C8}"/>
              </a:ext>
            </a:extLst>
          </p:cNvPr>
          <p:cNvSpPr txBox="1"/>
          <p:nvPr/>
        </p:nvSpPr>
        <p:spPr>
          <a:xfrm>
            <a:off x="1044575" y="2644407"/>
            <a:ext cx="139172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600" b="0" dirty="0" err="1">
                <a:latin typeface="+mn-lt"/>
              </a:rPr>
              <a:t>Slanted</a:t>
            </a:r>
            <a:r>
              <a:rPr lang="de-DE" sz="1600" b="0" dirty="0">
                <a:latin typeface="+mn-lt"/>
              </a:rPr>
              <a:t> </a:t>
            </a:r>
            <a:r>
              <a:rPr lang="de-DE" sz="1600" b="0" dirty="0" err="1">
                <a:latin typeface="+mn-lt"/>
              </a:rPr>
              <a:t>edge</a:t>
            </a:r>
            <a:endParaRPr lang="de-DE" sz="1600" b="0" dirty="0">
              <a:latin typeface="+mn-lt"/>
            </a:endParaRPr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076E8CD2-896C-2D06-0D06-36D12CF98222}"/>
              </a:ext>
            </a:extLst>
          </p:cNvPr>
          <p:cNvCxnSpPr/>
          <p:nvPr/>
        </p:nvCxnSpPr>
        <p:spPr bwMode="auto">
          <a:xfrm flipV="1">
            <a:off x="844550" y="1639888"/>
            <a:ext cx="200025" cy="7223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6E04C341-179D-FEB3-352B-0326F2A7D2DD}"/>
              </a:ext>
            </a:extLst>
          </p:cNvPr>
          <p:cNvSpPr txBox="1"/>
          <p:nvPr/>
        </p:nvSpPr>
        <p:spPr>
          <a:xfrm>
            <a:off x="4086854" y="1180883"/>
            <a:ext cx="161614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200" b="0" dirty="0" err="1">
                <a:latin typeface="+mn-lt"/>
              </a:rPr>
              <a:t>edge</a:t>
            </a:r>
            <a:r>
              <a:rPr lang="de-DE" sz="1200" b="0" dirty="0">
                <a:latin typeface="+mn-lt"/>
              </a:rPr>
              <a:t> </a:t>
            </a:r>
            <a:r>
              <a:rPr lang="de-DE" sz="1200" b="0" dirty="0" err="1">
                <a:latin typeface="+mn-lt"/>
              </a:rPr>
              <a:t>spread</a:t>
            </a:r>
            <a:r>
              <a:rPr lang="de-DE" sz="1200" b="0" dirty="0">
                <a:latin typeface="+mn-lt"/>
              </a:rPr>
              <a:t> </a:t>
            </a:r>
            <a:r>
              <a:rPr lang="de-DE" sz="1200" b="0" dirty="0" err="1">
                <a:latin typeface="+mn-lt"/>
              </a:rPr>
              <a:t>function</a:t>
            </a:r>
            <a:endParaRPr lang="de-DE" sz="1200" b="0" dirty="0">
              <a:latin typeface="+mn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16E8644-8FA6-BAF7-FDE2-27C4C2C17781}"/>
              </a:ext>
            </a:extLst>
          </p:cNvPr>
          <p:cNvSpPr txBox="1"/>
          <p:nvPr/>
        </p:nvSpPr>
        <p:spPr>
          <a:xfrm>
            <a:off x="6069214" y="1178611"/>
            <a:ext cx="151355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200" b="0" dirty="0" err="1">
                <a:latin typeface="+mn-lt"/>
              </a:rPr>
              <a:t>line</a:t>
            </a:r>
            <a:r>
              <a:rPr lang="de-DE" sz="1200" b="0" dirty="0">
                <a:latin typeface="+mn-lt"/>
              </a:rPr>
              <a:t> </a:t>
            </a:r>
            <a:r>
              <a:rPr lang="de-DE" sz="1200" b="0" dirty="0" err="1">
                <a:latin typeface="+mn-lt"/>
              </a:rPr>
              <a:t>spread</a:t>
            </a:r>
            <a:r>
              <a:rPr lang="de-DE" sz="1200" b="0" dirty="0">
                <a:latin typeface="+mn-lt"/>
              </a:rPr>
              <a:t> </a:t>
            </a:r>
            <a:r>
              <a:rPr lang="de-DE" sz="1200" b="0" dirty="0" err="1">
                <a:latin typeface="+mn-lt"/>
              </a:rPr>
              <a:t>function</a:t>
            </a:r>
            <a:endParaRPr lang="de-DE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6279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0A4B698-6ECD-AF67-288A-948E9DC7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Modeling Approach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3E11C0A9-CFCC-A127-5B4D-43F4AA1DB3F9}"/>
                  </a:ext>
                </a:extLst>
              </p:cNvPr>
              <p:cNvSpPr txBox="1"/>
              <p:nvPr/>
            </p:nvSpPr>
            <p:spPr>
              <a:xfrm>
                <a:off x="3761556" y="2907795"/>
                <a:ext cx="43576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de-DE" sz="2000" b="0" dirty="0">
                    <a:latin typeface="+mn-lt"/>
                  </a:rPr>
                  <a:t> </a:t>
                </a:r>
                <a:endParaRPr lang="de-DE" sz="2000" dirty="0"/>
              </a:p>
            </p:txBody>
          </p:sp>
        </mc:Choice>
        <mc:Fallback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3E11C0A9-CFCC-A127-5B4D-43F4AA1DB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556" y="2907795"/>
                <a:ext cx="435764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fik 5">
            <a:extLst>
              <a:ext uri="{FF2B5EF4-FFF2-40B4-BE49-F238E27FC236}">
                <a16:creationId xmlns:a16="http://schemas.microsoft.com/office/drawing/2014/main" id="{86873B72-2F05-DB3E-B5FA-0B271DAA8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50007" y="1914878"/>
            <a:ext cx="1715815" cy="636701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9F7E4033-F75A-D850-F9D2-9679538D36FA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>
            <a:off x="2650007" y="2233228"/>
            <a:ext cx="83146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B989A3A-9D2F-D74A-5B77-6CFD10F13B23}"/>
              </a:ext>
            </a:extLst>
          </p:cNvPr>
          <p:cNvCxnSpPr>
            <a:cxnSpLocks/>
            <a:endCxn id="6" idx="3"/>
          </p:cNvCxnSpPr>
          <p:nvPr/>
        </p:nvCxnSpPr>
        <p:spPr bwMode="auto">
          <a:xfrm flipV="1">
            <a:off x="3534355" y="2233228"/>
            <a:ext cx="831467" cy="14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D00AD6AF-E068-D6D1-5191-2C14E646D25F}"/>
              </a:ext>
            </a:extLst>
          </p:cNvPr>
          <p:cNvCxnSpPr>
            <a:cxnSpLocks/>
          </p:cNvCxnSpPr>
          <p:nvPr/>
        </p:nvCxnSpPr>
        <p:spPr bwMode="auto">
          <a:xfrm>
            <a:off x="2679415" y="3223864"/>
            <a:ext cx="35964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C2B0EAC-1DB7-DC97-DC4F-C2C84DE067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039059" y="2718368"/>
            <a:ext cx="0" cy="5054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EA316D5A-A499-8CC0-C8D3-3A862AF8B1F8}"/>
              </a:ext>
            </a:extLst>
          </p:cNvPr>
          <p:cNvCxnSpPr>
            <a:cxnSpLocks/>
          </p:cNvCxnSpPr>
          <p:nvPr/>
        </p:nvCxnSpPr>
        <p:spPr bwMode="auto">
          <a:xfrm>
            <a:off x="3030802" y="2718368"/>
            <a:ext cx="12878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9A9FB60D-93CE-9C15-EC28-2C7D0BD2DAA9}"/>
              </a:ext>
            </a:extLst>
          </p:cNvPr>
          <p:cNvCxnSpPr>
            <a:cxnSpLocks/>
          </p:cNvCxnSpPr>
          <p:nvPr/>
        </p:nvCxnSpPr>
        <p:spPr bwMode="auto">
          <a:xfrm>
            <a:off x="3159591" y="2718368"/>
            <a:ext cx="0" cy="5054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2E623AD2-862A-35FF-6619-0918A2AFAE95}"/>
              </a:ext>
            </a:extLst>
          </p:cNvPr>
          <p:cNvCxnSpPr>
            <a:cxnSpLocks/>
          </p:cNvCxnSpPr>
          <p:nvPr/>
        </p:nvCxnSpPr>
        <p:spPr bwMode="auto">
          <a:xfrm>
            <a:off x="3160352" y="3223864"/>
            <a:ext cx="32112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6297CD90-3A0E-7157-F1F4-0FE481951F67}"/>
              </a:ext>
            </a:extLst>
          </p:cNvPr>
          <p:cNvCxnSpPr>
            <a:cxnSpLocks/>
          </p:cNvCxnSpPr>
          <p:nvPr/>
        </p:nvCxnSpPr>
        <p:spPr bwMode="auto">
          <a:xfrm>
            <a:off x="3549060" y="3223864"/>
            <a:ext cx="13014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AB7F5F68-4157-CAFF-C22D-F9968E3E8024}"/>
              </a:ext>
            </a:extLst>
          </p:cNvPr>
          <p:cNvCxnSpPr/>
          <p:nvPr/>
        </p:nvCxnSpPr>
        <p:spPr bwMode="auto">
          <a:xfrm flipV="1">
            <a:off x="3679206" y="2718368"/>
            <a:ext cx="0" cy="5054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F70C59C5-0618-C211-C155-E072721936B4}"/>
              </a:ext>
            </a:extLst>
          </p:cNvPr>
          <p:cNvCxnSpPr>
            <a:cxnSpLocks/>
          </p:cNvCxnSpPr>
          <p:nvPr/>
        </p:nvCxnSpPr>
        <p:spPr bwMode="auto">
          <a:xfrm>
            <a:off x="4256497" y="3223864"/>
            <a:ext cx="9461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DB947169-1FA8-4C49-D91D-78EB16674E37}"/>
              </a:ext>
            </a:extLst>
          </p:cNvPr>
          <p:cNvCxnSpPr/>
          <p:nvPr/>
        </p:nvCxnSpPr>
        <p:spPr bwMode="auto">
          <a:xfrm flipV="1">
            <a:off x="4256497" y="2718368"/>
            <a:ext cx="0" cy="5054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9B5459ED-B808-DC94-AC04-AE9FF02F5F30}"/>
              </a:ext>
            </a:extLst>
          </p:cNvPr>
          <p:cNvCxnSpPr>
            <a:cxnSpLocks/>
          </p:cNvCxnSpPr>
          <p:nvPr/>
        </p:nvCxnSpPr>
        <p:spPr bwMode="auto">
          <a:xfrm>
            <a:off x="3679206" y="2718368"/>
            <a:ext cx="58837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0ACFC6BB-44A2-4C55-E871-41557AE3987C}"/>
              </a:ext>
            </a:extLst>
          </p:cNvPr>
          <p:cNvSpPr txBox="1"/>
          <p:nvPr/>
        </p:nvSpPr>
        <p:spPr>
          <a:xfrm>
            <a:off x="5377533" y="2652606"/>
            <a:ext cx="20826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z="1800" b="0" dirty="0" err="1">
                <a:latin typeface="+mn-lt"/>
              </a:rPr>
              <a:t>multiplication</a:t>
            </a:r>
            <a:endParaRPr lang="de-DE" sz="1800" b="0" dirty="0">
              <a:latin typeface="+mn-lt"/>
            </a:endParaRPr>
          </a:p>
          <a:p>
            <a:r>
              <a:rPr lang="de-DE" sz="1800" b="0" dirty="0" err="1">
                <a:latin typeface="+mn-lt"/>
              </a:rPr>
              <a:t>with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MTF</a:t>
            </a:r>
            <a:r>
              <a:rPr lang="de-DE" sz="1800" b="0" dirty="0">
                <a:latin typeface="+mn-lt"/>
              </a:rPr>
              <a:t> and 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STF</a:t>
            </a:r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0F64E423-1E53-70EE-3E41-1F5260D6050A}"/>
              </a:ext>
            </a:extLst>
          </p:cNvPr>
          <p:cNvSpPr/>
          <p:nvPr/>
        </p:nvSpPr>
        <p:spPr bwMode="auto">
          <a:xfrm>
            <a:off x="8640954" y="2898926"/>
            <a:ext cx="393047" cy="347970"/>
          </a:xfrm>
          <a:custGeom>
            <a:avLst/>
            <a:gdLst>
              <a:gd name="connsiteX0" fmla="*/ 0 w 449262"/>
              <a:gd name="connsiteY0" fmla="*/ 438295 h 438295"/>
              <a:gd name="connsiteX1" fmla="*/ 233362 w 449262"/>
              <a:gd name="connsiteY1" fmla="*/ 436708 h 438295"/>
              <a:gd name="connsiteX2" fmla="*/ 355600 w 449262"/>
              <a:gd name="connsiteY2" fmla="*/ 417658 h 438295"/>
              <a:gd name="connsiteX3" fmla="*/ 385762 w 449262"/>
              <a:gd name="connsiteY3" fmla="*/ 322408 h 438295"/>
              <a:gd name="connsiteX4" fmla="*/ 393700 w 449262"/>
              <a:gd name="connsiteY4" fmla="*/ 52533 h 438295"/>
              <a:gd name="connsiteX5" fmla="*/ 449262 w 449262"/>
              <a:gd name="connsiteY5" fmla="*/ 145 h 438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262" h="438295">
                <a:moveTo>
                  <a:pt x="0" y="438295"/>
                </a:moveTo>
                <a:lnTo>
                  <a:pt x="233362" y="436708"/>
                </a:lnTo>
                <a:cubicBezTo>
                  <a:pt x="292629" y="433268"/>
                  <a:pt x="330200" y="436708"/>
                  <a:pt x="355600" y="417658"/>
                </a:cubicBezTo>
                <a:cubicBezTo>
                  <a:pt x="381000" y="398608"/>
                  <a:pt x="379412" y="383262"/>
                  <a:pt x="385762" y="322408"/>
                </a:cubicBezTo>
                <a:cubicBezTo>
                  <a:pt x="392112" y="261554"/>
                  <a:pt x="383117" y="106243"/>
                  <a:pt x="393700" y="52533"/>
                </a:cubicBezTo>
                <a:cubicBezTo>
                  <a:pt x="404283" y="-1177"/>
                  <a:pt x="426772" y="-516"/>
                  <a:pt x="449262" y="14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E02380A0-209F-AFD3-85FD-0473DE1F5995}"/>
              </a:ext>
            </a:extLst>
          </p:cNvPr>
          <p:cNvSpPr/>
          <p:nvPr/>
        </p:nvSpPr>
        <p:spPr bwMode="auto">
          <a:xfrm flipH="1">
            <a:off x="9030432" y="2898926"/>
            <a:ext cx="412577" cy="346693"/>
          </a:xfrm>
          <a:custGeom>
            <a:avLst/>
            <a:gdLst>
              <a:gd name="connsiteX0" fmla="*/ 0 w 449262"/>
              <a:gd name="connsiteY0" fmla="*/ 438295 h 438295"/>
              <a:gd name="connsiteX1" fmla="*/ 233362 w 449262"/>
              <a:gd name="connsiteY1" fmla="*/ 436708 h 438295"/>
              <a:gd name="connsiteX2" fmla="*/ 355600 w 449262"/>
              <a:gd name="connsiteY2" fmla="*/ 417658 h 438295"/>
              <a:gd name="connsiteX3" fmla="*/ 385762 w 449262"/>
              <a:gd name="connsiteY3" fmla="*/ 322408 h 438295"/>
              <a:gd name="connsiteX4" fmla="*/ 393700 w 449262"/>
              <a:gd name="connsiteY4" fmla="*/ 52533 h 438295"/>
              <a:gd name="connsiteX5" fmla="*/ 449262 w 449262"/>
              <a:gd name="connsiteY5" fmla="*/ 145 h 438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262" h="438295">
                <a:moveTo>
                  <a:pt x="0" y="438295"/>
                </a:moveTo>
                <a:lnTo>
                  <a:pt x="233362" y="436708"/>
                </a:lnTo>
                <a:cubicBezTo>
                  <a:pt x="292629" y="433268"/>
                  <a:pt x="330200" y="436708"/>
                  <a:pt x="355600" y="417658"/>
                </a:cubicBezTo>
                <a:cubicBezTo>
                  <a:pt x="381000" y="398608"/>
                  <a:pt x="379412" y="383262"/>
                  <a:pt x="385762" y="322408"/>
                </a:cubicBezTo>
                <a:cubicBezTo>
                  <a:pt x="392112" y="261554"/>
                  <a:pt x="383117" y="106243"/>
                  <a:pt x="393700" y="52533"/>
                </a:cubicBezTo>
                <a:cubicBezTo>
                  <a:pt x="404283" y="-1177"/>
                  <a:pt x="426772" y="-516"/>
                  <a:pt x="449262" y="145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2DF37235-A18B-2600-B7F2-FCD9B5592E65}"/>
              </a:ext>
            </a:extLst>
          </p:cNvPr>
          <p:cNvSpPr/>
          <p:nvPr/>
        </p:nvSpPr>
        <p:spPr bwMode="auto">
          <a:xfrm>
            <a:off x="9520391" y="2759341"/>
            <a:ext cx="394871" cy="490586"/>
          </a:xfrm>
          <a:custGeom>
            <a:avLst/>
            <a:gdLst>
              <a:gd name="connsiteX0" fmla="*/ 0 w 445293"/>
              <a:gd name="connsiteY0" fmla="*/ 481012 h 483248"/>
              <a:gd name="connsiteX1" fmla="*/ 100012 w 445293"/>
              <a:gd name="connsiteY1" fmla="*/ 442912 h 483248"/>
              <a:gd name="connsiteX2" fmla="*/ 142875 w 445293"/>
              <a:gd name="connsiteY2" fmla="*/ 204787 h 483248"/>
              <a:gd name="connsiteX3" fmla="*/ 157162 w 445293"/>
              <a:gd name="connsiteY3" fmla="*/ 59531 h 483248"/>
              <a:gd name="connsiteX4" fmla="*/ 223837 w 445293"/>
              <a:gd name="connsiteY4" fmla="*/ 16669 h 483248"/>
              <a:gd name="connsiteX5" fmla="*/ 445293 w 445293"/>
              <a:gd name="connsiteY5" fmla="*/ 0 h 48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293" h="483248">
                <a:moveTo>
                  <a:pt x="0" y="481012"/>
                </a:moveTo>
                <a:cubicBezTo>
                  <a:pt x="38100" y="484981"/>
                  <a:pt x="76200" y="488950"/>
                  <a:pt x="100012" y="442912"/>
                </a:cubicBezTo>
                <a:cubicBezTo>
                  <a:pt x="123825" y="396874"/>
                  <a:pt x="133350" y="268684"/>
                  <a:pt x="142875" y="204787"/>
                </a:cubicBezTo>
                <a:cubicBezTo>
                  <a:pt x="152400" y="140890"/>
                  <a:pt x="143668" y="90884"/>
                  <a:pt x="157162" y="59531"/>
                </a:cubicBezTo>
                <a:cubicBezTo>
                  <a:pt x="170656" y="28178"/>
                  <a:pt x="175815" y="26591"/>
                  <a:pt x="223837" y="16669"/>
                </a:cubicBezTo>
                <a:cubicBezTo>
                  <a:pt x="271859" y="6747"/>
                  <a:pt x="358576" y="3373"/>
                  <a:pt x="445293" y="0"/>
                </a:cubicBezTo>
              </a:path>
            </a:pathLst>
          </a:cu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5FC86C07-D500-7F4E-4EAB-17933AA0E988}"/>
              </a:ext>
            </a:extLst>
          </p:cNvPr>
          <p:cNvSpPr/>
          <p:nvPr/>
        </p:nvSpPr>
        <p:spPr bwMode="auto">
          <a:xfrm flipH="1">
            <a:off x="9911041" y="2759341"/>
            <a:ext cx="394870" cy="483248"/>
          </a:xfrm>
          <a:custGeom>
            <a:avLst/>
            <a:gdLst>
              <a:gd name="connsiteX0" fmla="*/ 0 w 445293"/>
              <a:gd name="connsiteY0" fmla="*/ 481012 h 483248"/>
              <a:gd name="connsiteX1" fmla="*/ 100012 w 445293"/>
              <a:gd name="connsiteY1" fmla="*/ 442912 h 483248"/>
              <a:gd name="connsiteX2" fmla="*/ 142875 w 445293"/>
              <a:gd name="connsiteY2" fmla="*/ 204787 h 483248"/>
              <a:gd name="connsiteX3" fmla="*/ 157162 w 445293"/>
              <a:gd name="connsiteY3" fmla="*/ 59531 h 483248"/>
              <a:gd name="connsiteX4" fmla="*/ 223837 w 445293"/>
              <a:gd name="connsiteY4" fmla="*/ 16669 h 483248"/>
              <a:gd name="connsiteX5" fmla="*/ 445293 w 445293"/>
              <a:gd name="connsiteY5" fmla="*/ 0 h 48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293" h="483248">
                <a:moveTo>
                  <a:pt x="0" y="481012"/>
                </a:moveTo>
                <a:cubicBezTo>
                  <a:pt x="38100" y="484981"/>
                  <a:pt x="76200" y="488950"/>
                  <a:pt x="100012" y="442912"/>
                </a:cubicBezTo>
                <a:cubicBezTo>
                  <a:pt x="123825" y="396874"/>
                  <a:pt x="133350" y="268684"/>
                  <a:pt x="142875" y="204787"/>
                </a:cubicBezTo>
                <a:cubicBezTo>
                  <a:pt x="152400" y="140890"/>
                  <a:pt x="143668" y="90884"/>
                  <a:pt x="157162" y="59531"/>
                </a:cubicBezTo>
                <a:cubicBezTo>
                  <a:pt x="170656" y="28178"/>
                  <a:pt x="175815" y="26591"/>
                  <a:pt x="223837" y="16669"/>
                </a:cubicBezTo>
                <a:cubicBezTo>
                  <a:pt x="271859" y="6747"/>
                  <a:pt x="358576" y="3373"/>
                  <a:pt x="445293" y="0"/>
                </a:cubicBezTo>
              </a:path>
            </a:pathLst>
          </a:cu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EB710BB6-F733-4603-5A8D-E2716F31BBE5}"/>
              </a:ext>
            </a:extLst>
          </p:cNvPr>
          <p:cNvCxnSpPr>
            <a:cxnSpLocks/>
          </p:cNvCxnSpPr>
          <p:nvPr/>
        </p:nvCxnSpPr>
        <p:spPr bwMode="auto">
          <a:xfrm flipV="1">
            <a:off x="8835754" y="3855012"/>
            <a:ext cx="0" cy="177131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B7B22D94-8C62-EA1B-FBB7-2DBAE5A44A9E}"/>
              </a:ext>
            </a:extLst>
          </p:cNvPr>
          <p:cNvCxnSpPr>
            <a:cxnSpLocks/>
          </p:cNvCxnSpPr>
          <p:nvPr/>
        </p:nvCxnSpPr>
        <p:spPr bwMode="auto">
          <a:xfrm>
            <a:off x="8835754" y="5626327"/>
            <a:ext cx="2603729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E4FCE466-D22B-1F9E-8A79-1C710F300E97}"/>
                  </a:ext>
                </a:extLst>
              </p:cNvPr>
              <p:cNvSpPr txBox="1"/>
              <p:nvPr/>
            </p:nvSpPr>
            <p:spPr>
              <a:xfrm>
                <a:off x="8935086" y="5624060"/>
                <a:ext cx="24056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b="0" dirty="0">
                    <a:latin typeface="+mn-lt"/>
                  </a:rPr>
                  <a:t>Diameter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de-DE" sz="18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E4FCE466-D22B-1F9E-8A79-1C710F300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086" y="5624060"/>
                <a:ext cx="2405645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feld 28">
            <a:extLst>
              <a:ext uri="{FF2B5EF4-FFF2-40B4-BE49-F238E27FC236}">
                <a16:creationId xmlns:a16="http://schemas.microsoft.com/office/drawing/2014/main" id="{74047915-627B-6A52-6629-258E7D8BCF32}"/>
              </a:ext>
            </a:extLst>
          </p:cNvPr>
          <p:cNvSpPr txBox="1"/>
          <p:nvPr/>
        </p:nvSpPr>
        <p:spPr>
          <a:xfrm>
            <a:off x="2489884" y="991679"/>
            <a:ext cx="7212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b="0" dirty="0" err="1">
                <a:latin typeface="+mn-lt"/>
              </a:rPr>
              <a:t>Calculating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SSE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with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measured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MTF </a:t>
            </a:r>
            <a:r>
              <a:rPr lang="de-DE" sz="1800" b="0" dirty="0">
                <a:latin typeface="+mn-lt"/>
              </a:rPr>
              <a:t>and </a:t>
            </a:r>
            <a:r>
              <a:rPr lang="de-DE" sz="1800" b="0" dirty="0" err="1">
                <a:latin typeface="+mn-lt"/>
              </a:rPr>
              <a:t>the</a:t>
            </a:r>
            <a:r>
              <a:rPr lang="de-DE" sz="1800" b="0" dirty="0"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parametric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STF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1F6EB6E1-B989-1D38-B27F-755FD7F9BD3F}"/>
              </a:ext>
            </a:extLst>
          </p:cNvPr>
          <p:cNvCxnSpPr>
            <a:cxnSpLocks/>
          </p:cNvCxnSpPr>
          <p:nvPr/>
        </p:nvCxnSpPr>
        <p:spPr bwMode="auto">
          <a:xfrm>
            <a:off x="4507031" y="3053216"/>
            <a:ext cx="797544" cy="382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Rechteck 30">
            <a:extLst>
              <a:ext uri="{FF2B5EF4-FFF2-40B4-BE49-F238E27FC236}">
                <a16:creationId xmlns:a16="http://schemas.microsoft.com/office/drawing/2014/main" id="{892C8765-E740-5D0E-90B1-B5528C1D25B2}"/>
              </a:ext>
            </a:extLst>
          </p:cNvPr>
          <p:cNvSpPr/>
          <p:nvPr/>
        </p:nvSpPr>
        <p:spPr bwMode="auto">
          <a:xfrm>
            <a:off x="2679415" y="2654679"/>
            <a:ext cx="802055" cy="63669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22E184F5-990D-F875-2D5E-2B390B69ED00}"/>
              </a:ext>
            </a:extLst>
          </p:cNvPr>
          <p:cNvSpPr/>
          <p:nvPr/>
        </p:nvSpPr>
        <p:spPr bwMode="auto">
          <a:xfrm>
            <a:off x="3549060" y="2654679"/>
            <a:ext cx="802055" cy="63669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AB69D66-1D3E-365F-B5DE-9B729948D18E}"/>
              </a:ext>
            </a:extLst>
          </p:cNvPr>
          <p:cNvSpPr/>
          <p:nvPr/>
        </p:nvSpPr>
        <p:spPr bwMode="auto">
          <a:xfrm>
            <a:off x="8640368" y="2678474"/>
            <a:ext cx="802055" cy="63669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63BF81C9-02B3-83D3-6A7B-9BF20D183A9F}"/>
              </a:ext>
            </a:extLst>
          </p:cNvPr>
          <p:cNvSpPr/>
          <p:nvPr/>
        </p:nvSpPr>
        <p:spPr bwMode="auto">
          <a:xfrm>
            <a:off x="9510013" y="2678474"/>
            <a:ext cx="802055" cy="63669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8D6294B7-9A06-E5F3-F60D-70D30CB1C894}"/>
              </a:ext>
            </a:extLst>
          </p:cNvPr>
          <p:cNvCxnSpPr>
            <a:cxnSpLocks/>
          </p:cNvCxnSpPr>
          <p:nvPr/>
        </p:nvCxnSpPr>
        <p:spPr bwMode="auto">
          <a:xfrm>
            <a:off x="7585089" y="3051328"/>
            <a:ext cx="797544" cy="382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9C19A584-E7D6-AED1-557E-703E6F8E67BB}"/>
                  </a:ext>
                </a:extLst>
              </p:cNvPr>
              <p:cNvSpPr txBox="1"/>
              <p:nvPr/>
            </p:nvSpPr>
            <p:spPr>
              <a:xfrm>
                <a:off x="4673643" y="2631097"/>
                <a:ext cx="4964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ℱ</m:t>
                      </m:r>
                    </m:oMath>
                  </m:oMathPara>
                </a14:m>
                <a:endParaRPr lang="de-DE" b="0" dirty="0">
                  <a:latin typeface="+mn-lt"/>
                </a:endParaRPr>
              </a:p>
            </p:txBody>
          </p:sp>
        </mc:Choice>
        <mc:Fallback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9C19A584-E7D6-AED1-557E-703E6F8E6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43" y="2631097"/>
                <a:ext cx="496482" cy="461665"/>
              </a:xfrm>
              <a:prstGeom prst="rect">
                <a:avLst/>
              </a:prstGeom>
              <a:blipFill>
                <a:blip r:embed="rId5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6D1B7FAE-3652-7A5B-5CCF-49F402276C83}"/>
                  </a:ext>
                </a:extLst>
              </p:cNvPr>
              <p:cNvSpPr txBox="1"/>
              <p:nvPr/>
            </p:nvSpPr>
            <p:spPr>
              <a:xfrm>
                <a:off x="7566601" y="2635154"/>
                <a:ext cx="8116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de-DE" b="0" dirty="0">
                  <a:latin typeface="+mn-lt"/>
                </a:endParaRPr>
              </a:p>
            </p:txBody>
          </p:sp>
        </mc:Choice>
        <mc:Fallback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6D1B7FAE-3652-7A5B-5CCF-49F402276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601" y="2635154"/>
                <a:ext cx="811632" cy="461665"/>
              </a:xfrm>
              <a:prstGeom prst="rect">
                <a:avLst/>
              </a:prstGeom>
              <a:blipFill>
                <a:blip r:embed="rId6"/>
                <a:stretch>
                  <a:fillRect l="-75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ECE85FBC-B0DB-D7E9-8A5A-E83A0CA08F8F}"/>
              </a:ext>
            </a:extLst>
          </p:cNvPr>
          <p:cNvCxnSpPr>
            <a:cxnSpLocks/>
            <a:endCxn id="21" idx="5"/>
          </p:cNvCxnSpPr>
          <p:nvPr/>
        </p:nvCxnSpPr>
        <p:spPr bwMode="auto">
          <a:xfrm flipH="1">
            <a:off x="9030432" y="2380666"/>
            <a:ext cx="340032" cy="5183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A8C9612F-AB94-1853-8ECC-CA732D33FB8B}"/>
              </a:ext>
            </a:extLst>
          </p:cNvPr>
          <p:cNvCxnSpPr>
            <a:cxnSpLocks/>
            <a:endCxn id="23" idx="5"/>
          </p:cNvCxnSpPr>
          <p:nvPr/>
        </p:nvCxnSpPr>
        <p:spPr bwMode="auto">
          <a:xfrm>
            <a:off x="9535270" y="2380666"/>
            <a:ext cx="375771" cy="3786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25AF4ED5-DEA8-8F27-C51C-7006B45CE709}"/>
                  </a:ext>
                </a:extLst>
              </p:cNvPr>
              <p:cNvSpPr txBox="1"/>
              <p:nvPr/>
            </p:nvSpPr>
            <p:spPr>
              <a:xfrm>
                <a:off x="8009489" y="1983022"/>
                <a:ext cx="2895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800" b="0" dirty="0" err="1">
                    <a:latin typeface="+mn-lt"/>
                  </a:rPr>
                  <a:t>measured</a:t>
                </a:r>
                <a:r>
                  <a:rPr lang="de-DE" sz="1800" b="0" dirty="0">
                    <a:latin typeface="+mn-lt"/>
                  </a:rPr>
                  <a:t> </a:t>
                </a:r>
                <a:r>
                  <a:rPr lang="de-DE" sz="1800" b="0" dirty="0" err="1">
                    <a:latin typeface="+mn-lt"/>
                  </a:rPr>
                  <a:t>value</a:t>
                </a:r>
                <a:r>
                  <a:rPr lang="de-DE" sz="1800" b="0" dirty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800" b="0" i="1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b="0" i="1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1800" b="0" i="0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  <m:t>meas</m:t>
                        </m:r>
                      </m:sub>
                    </m:sSub>
                    <m:r>
                      <a:rPr lang="de-DE" sz="1800" b="0" i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de-DE" sz="1800" b="0" i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de-DE" sz="1800" b="0" i="0" smtClean="0">
                        <a:solidFill>
                          <a:srgbClr val="A03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sz="1800" b="0" dirty="0">
                    <a:latin typeface="+mn-lt"/>
                  </a:rPr>
                  <a:t> </a:t>
                </a:r>
              </a:p>
            </p:txBody>
          </p:sp>
        </mc:Choice>
        <mc:Fallback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25AF4ED5-DEA8-8F27-C51C-7006B45CE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489" y="1983022"/>
                <a:ext cx="2895281" cy="369332"/>
              </a:xfrm>
              <a:prstGeom prst="rect">
                <a:avLst/>
              </a:prstGeom>
              <a:blipFill>
                <a:blip r:embed="rId7"/>
                <a:stretch>
                  <a:fillRect l="-1474" t="-819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6C7FF6D7-E0D5-2CEC-C126-68D1D37DBBE1}"/>
                  </a:ext>
                </a:extLst>
              </p:cNvPr>
              <p:cNvSpPr txBox="1"/>
              <p:nvPr/>
            </p:nvSpPr>
            <p:spPr>
              <a:xfrm>
                <a:off x="669849" y="2474382"/>
                <a:ext cx="283296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2000" b="0" i="0" smtClean="0">
                              <a:latin typeface="Cambria Math" panose="02040503050406030204" pitchFamily="18" charset="0"/>
                            </a:rPr>
                            <m:t>ref</m:t>
                          </m:r>
                        </m:sub>
                      </m:sSub>
                    </m:oMath>
                  </m:oMathPara>
                </a14:m>
                <a:endParaRPr lang="de-DE" sz="2000" dirty="0"/>
              </a:p>
            </p:txBody>
          </p:sp>
        </mc:Choice>
        <mc:Fallback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6C7FF6D7-E0D5-2CEC-C126-68D1D37DB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49" y="2474382"/>
                <a:ext cx="2832965" cy="400110"/>
              </a:xfrm>
              <a:prstGeom prst="rect">
                <a:avLst/>
              </a:prstGeom>
              <a:blipFill>
                <a:blip r:embed="rId8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D568C5F2-4F26-2EB3-C8FD-C695502D4C8E}"/>
                  </a:ext>
                </a:extLst>
              </p:cNvPr>
              <p:cNvSpPr txBox="1"/>
              <p:nvPr/>
            </p:nvSpPr>
            <p:spPr>
              <a:xfrm>
                <a:off x="900776" y="2965380"/>
                <a:ext cx="2440876" cy="4290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</a:rPr>
                          <m:t>bg</m:t>
                        </m:r>
                      </m:sub>
                    </m:sSub>
                  </m:oMath>
                </a14:m>
                <a:r>
                  <a:rPr lang="de-DE" sz="2000" b="0" dirty="0">
                    <a:latin typeface="+mn-lt"/>
                  </a:rPr>
                  <a:t> </a:t>
                </a:r>
                <a:endParaRPr lang="de-DE" sz="2000" dirty="0"/>
              </a:p>
            </p:txBody>
          </p:sp>
        </mc:Choice>
        <mc:Fallback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D568C5F2-4F26-2EB3-C8FD-C695502D4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76" y="2965380"/>
                <a:ext cx="2440876" cy="429092"/>
              </a:xfrm>
              <a:prstGeom prst="rect">
                <a:avLst/>
              </a:prstGeom>
              <a:blipFill>
                <a:blip r:embed="rId9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CE37E005-3D56-5982-F98D-D8CBD7B675FB}"/>
              </a:ext>
            </a:extLst>
          </p:cNvPr>
          <p:cNvCxnSpPr>
            <a:cxnSpLocks/>
          </p:cNvCxnSpPr>
          <p:nvPr/>
        </p:nvCxnSpPr>
        <p:spPr bwMode="auto">
          <a:xfrm>
            <a:off x="2387174" y="2718367"/>
            <a:ext cx="5844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532B4BAA-A54C-F262-5294-EFFFDB106430}"/>
              </a:ext>
            </a:extLst>
          </p:cNvPr>
          <p:cNvCxnSpPr>
            <a:cxnSpLocks/>
          </p:cNvCxnSpPr>
          <p:nvPr/>
        </p:nvCxnSpPr>
        <p:spPr bwMode="auto">
          <a:xfrm flipV="1">
            <a:off x="2405151" y="3223035"/>
            <a:ext cx="228640" cy="8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6AA1ED6D-AEF9-503C-A603-2FC42F7A976F}"/>
                  </a:ext>
                </a:extLst>
              </p:cNvPr>
              <p:cNvSpPr txBox="1"/>
              <p:nvPr/>
            </p:nvSpPr>
            <p:spPr>
              <a:xfrm>
                <a:off x="1012624" y="4174768"/>
                <a:ext cx="6249621" cy="1691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de-DE" sz="1800" b="0" dirty="0" err="1">
                    <a:solidFill>
                      <a:srgbClr val="A03160"/>
                    </a:solidFill>
                    <a:latin typeface="+mn-lt"/>
                  </a:rPr>
                  <a:t>proposed</a:t>
                </a:r>
                <a:r>
                  <a:rPr lang="de-DE" sz="1800" b="0" dirty="0">
                    <a:solidFill>
                      <a:srgbClr val="A03160"/>
                    </a:solidFill>
                    <a:latin typeface="+mn-lt"/>
                  </a:rPr>
                  <a:t> </a:t>
                </a:r>
                <a:r>
                  <a:rPr lang="de-DE" sz="1800" b="0" dirty="0" err="1">
                    <a:solidFill>
                      <a:srgbClr val="A03160"/>
                    </a:solidFill>
                    <a:latin typeface="+mn-lt"/>
                  </a:rPr>
                  <a:t>definition</a:t>
                </a:r>
                <a:r>
                  <a:rPr lang="de-DE" sz="1800" b="0" dirty="0">
                    <a:solidFill>
                      <a:srgbClr val="A03160"/>
                    </a:solidFill>
                    <a:latin typeface="+mn-lt"/>
                  </a:rPr>
                  <a:t>: </a:t>
                </a:r>
                <a14:m>
                  <m:oMath xmlns:m="http://schemas.openxmlformats.org/officeDocument/2006/math">
                    <m:r>
                      <a:rPr lang="de-DE" sz="1800" b="0" i="1" smtClean="0">
                        <a:latin typeface="Cambria Math" panose="02040503050406030204" pitchFamily="18" charset="0"/>
                      </a:rPr>
                      <m:t>𝑆𝑆𝐸</m:t>
                    </m:r>
                    <m:r>
                      <a:rPr lang="de-DE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sz="18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de-DE" sz="18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de-DE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1800" b="0" i="1" smtClean="0">
                                <a:solidFill>
                                  <a:srgbClr val="A031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>
                                <a:solidFill>
                                  <a:srgbClr val="A0316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A03160"/>
                                </a:solidFill>
                                <a:latin typeface="Cambria Math" panose="02040503050406030204" pitchFamily="18" charset="0"/>
                              </a:rPr>
                              <m:t>meas</m:t>
                            </m:r>
                          </m:sub>
                        </m:sSub>
                        <m:r>
                          <a:rPr lang="de-DE" sz="1800" b="0" i="1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sz="1800" b="0" i="1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de-DE" sz="1800" b="0" i="1" smtClean="0">
                            <a:solidFill>
                              <a:srgbClr val="A03160"/>
                            </a:solidFill>
                            <a:latin typeface="Cambria Math" panose="02040503050406030204" pitchFamily="18" charset="0"/>
                          </a:rPr>
                          <m:t>)−</m:t>
                        </m:r>
                        <m:sSub>
                          <m:sSubPr>
                            <m:ctrlPr>
                              <a:rPr lang="de-DE" sz="1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1800" b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bg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sz="18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1800" b="0">
                                <a:latin typeface="Cambria Math" panose="02040503050406030204" pitchFamily="18" charset="0"/>
                              </a:rPr>
                              <m:t>ref</m:t>
                            </m:r>
                          </m:sub>
                        </m:sSub>
                        <m:r>
                          <a:rPr lang="de-DE" sz="1800" b="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de-DE" sz="18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800" b="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de-DE" sz="1800" b="0">
                                <a:latin typeface="Cambria Math" panose="02040503050406030204" pitchFamily="18" charset="0"/>
                              </a:rPr>
                              <m:t>bg</m:t>
                            </m:r>
                          </m:sub>
                        </m:sSub>
                      </m:den>
                    </m:f>
                  </m:oMath>
                </a14:m>
                <a:endParaRPr lang="de-DE" sz="1800" b="0" dirty="0">
                  <a:latin typeface="+mn-lt"/>
                  <a:sym typeface="Wingdings" panose="05000000000000000000" pitchFamily="2" charset="2"/>
                </a:endParaRPr>
              </a:p>
              <a:p>
                <a:pPr marL="285750" indent="-285750" algn="l">
                  <a:buFont typeface="Wingdings" panose="05000000000000000000" pitchFamily="2" charset="2"/>
                  <a:buChar char="à"/>
                </a:pPr>
                <a:endParaRPr lang="de-DE" sz="1800" b="0" dirty="0">
                  <a:latin typeface="+mn-lt"/>
                  <a:sym typeface="Wingdings" panose="05000000000000000000" pitchFamily="2" charset="2"/>
                </a:endParaRPr>
              </a:p>
              <a:p>
                <a:pPr marL="285750" indent="-285750" algn="l">
                  <a:buFont typeface="Wingdings" panose="05000000000000000000" pitchFamily="2" charset="2"/>
                  <a:buChar char="à"/>
                </a:pPr>
                <a:r>
                  <a:rPr lang="de-DE" sz="1800" b="0" dirty="0">
                    <a:latin typeface="+mn-lt"/>
                  </a:rPr>
                  <a:t>„</a:t>
                </a:r>
                <a:r>
                  <a:rPr lang="de-DE" sz="1800" b="0" dirty="0" err="1">
                    <a:latin typeface="+mn-lt"/>
                  </a:rPr>
                  <a:t>contrast</a:t>
                </a:r>
                <a:r>
                  <a:rPr lang="de-DE" sz="1800" b="0" dirty="0">
                    <a:latin typeface="+mn-lt"/>
                  </a:rPr>
                  <a:t> </a:t>
                </a:r>
                <a:r>
                  <a:rPr lang="de-DE" sz="1800" b="0" dirty="0" err="1">
                    <a:latin typeface="+mn-lt"/>
                  </a:rPr>
                  <a:t>amplification</a:t>
                </a:r>
                <a:r>
                  <a:rPr lang="de-DE" sz="1800" b="0" dirty="0">
                    <a:latin typeface="+mn-lt"/>
                  </a:rPr>
                  <a:t>“ </a:t>
                </a:r>
                <a:r>
                  <a:rPr lang="de-DE" sz="1800" b="0" dirty="0" err="1">
                    <a:latin typeface="+mn-lt"/>
                  </a:rPr>
                  <a:t>of</a:t>
                </a:r>
                <a:r>
                  <a:rPr lang="de-DE" sz="1800" b="0" dirty="0">
                    <a:latin typeface="+mn-lt"/>
                  </a:rPr>
                  <a:t> </a:t>
                </a:r>
                <a:r>
                  <a:rPr lang="de-DE" sz="1800" b="0" dirty="0" err="1">
                    <a:latin typeface="+mn-lt"/>
                  </a:rPr>
                  <a:t>the</a:t>
                </a:r>
                <a:r>
                  <a:rPr lang="de-DE" sz="1800" b="0" dirty="0">
                    <a:latin typeface="+mn-lt"/>
                  </a:rPr>
                  <a:t> </a:t>
                </a:r>
                <a:r>
                  <a:rPr lang="de-DE" sz="1800" b="0" dirty="0" err="1">
                    <a:latin typeface="+mn-lt"/>
                  </a:rPr>
                  <a:t>input</a:t>
                </a:r>
                <a:r>
                  <a:rPr lang="de-DE" sz="1800" b="0" dirty="0">
                    <a:latin typeface="+mn-lt"/>
                  </a:rPr>
                  <a:t> </a:t>
                </a:r>
                <a:r>
                  <a:rPr lang="de-DE" sz="1800" b="0" dirty="0" err="1">
                    <a:latin typeface="+mn-lt"/>
                  </a:rPr>
                  <a:t>signal</a:t>
                </a:r>
                <a:endParaRPr lang="de-DE" sz="1800" b="0" dirty="0">
                  <a:latin typeface="+mn-lt"/>
                </a:endParaRPr>
              </a:p>
              <a:p>
                <a:pPr marL="285750" indent="-285750" algn="l">
                  <a:buFont typeface="Wingdings" panose="05000000000000000000" pitchFamily="2" charset="2"/>
                  <a:buChar char="à"/>
                </a:pPr>
                <a:endParaRPr lang="de-DE" sz="1800" b="0" dirty="0">
                  <a:latin typeface="+mn-lt"/>
                </a:endParaRPr>
              </a:p>
              <a:p>
                <a:pPr marL="285750" indent="-285750" algn="l">
                  <a:buFont typeface="Wingdings" panose="05000000000000000000" pitchFamily="2" charset="2"/>
                  <a:buChar char="à"/>
                </a:pPr>
                <a:endParaRPr lang="de-DE" sz="1800" b="0" dirty="0">
                  <a:latin typeface="+mn-lt"/>
                </a:endParaRPr>
              </a:p>
            </p:txBody>
          </p:sp>
        </mc:Choice>
        <mc:Fallback xmlns=""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6AA1ED6D-AEF9-503C-A603-2FC42F7A9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624" y="4174768"/>
                <a:ext cx="6249621" cy="1691553"/>
              </a:xfrm>
              <a:prstGeom prst="rect">
                <a:avLst/>
              </a:prstGeom>
              <a:blipFill>
                <a:blip r:embed="rId10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feld 45">
            <a:extLst>
              <a:ext uri="{FF2B5EF4-FFF2-40B4-BE49-F238E27FC236}">
                <a16:creationId xmlns:a16="http://schemas.microsoft.com/office/drawing/2014/main" id="{B33C5BCB-2F9C-B062-59AE-6F59D62E3468}"/>
              </a:ext>
            </a:extLst>
          </p:cNvPr>
          <p:cNvSpPr txBox="1"/>
          <p:nvPr/>
        </p:nvSpPr>
        <p:spPr>
          <a:xfrm>
            <a:off x="8476812" y="4238516"/>
            <a:ext cx="28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dirty="0">
                <a:latin typeface="+mn-lt"/>
              </a:rPr>
              <a:t>1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4C2CBB1A-D865-F9AD-CCBC-9AB7C9685CDC}"/>
              </a:ext>
            </a:extLst>
          </p:cNvPr>
          <p:cNvCxnSpPr>
            <a:cxnSpLocks/>
          </p:cNvCxnSpPr>
          <p:nvPr/>
        </p:nvCxnSpPr>
        <p:spPr bwMode="auto">
          <a:xfrm flipH="1">
            <a:off x="8756490" y="4392404"/>
            <a:ext cx="2577424" cy="307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15679745-4C7D-D056-DFFF-8E0B207AD550}"/>
              </a:ext>
            </a:extLst>
          </p:cNvPr>
          <p:cNvSpPr txBox="1"/>
          <p:nvPr/>
        </p:nvSpPr>
        <p:spPr>
          <a:xfrm>
            <a:off x="8009489" y="3905395"/>
            <a:ext cx="910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dirty="0">
                <a:latin typeface="+mn-lt"/>
              </a:rPr>
              <a:t>SSE</a:t>
            </a:r>
          </a:p>
        </p:txBody>
      </p: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156E7482-7D7A-7DFB-E74B-E71177335A32}"/>
              </a:ext>
            </a:extLst>
          </p:cNvPr>
          <p:cNvCxnSpPr>
            <a:cxnSpLocks/>
          </p:cNvCxnSpPr>
          <p:nvPr/>
        </p:nvCxnSpPr>
        <p:spPr bwMode="auto">
          <a:xfrm>
            <a:off x="3679206" y="2949200"/>
            <a:ext cx="58448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0" name="Textfeld 49">
            <a:extLst>
              <a:ext uri="{FF2B5EF4-FFF2-40B4-BE49-F238E27FC236}">
                <a16:creationId xmlns:a16="http://schemas.microsoft.com/office/drawing/2014/main" id="{9B450260-A9E3-D28B-71B7-5C0E3F4A48D3}"/>
              </a:ext>
            </a:extLst>
          </p:cNvPr>
          <p:cNvSpPr txBox="1"/>
          <p:nvPr/>
        </p:nvSpPr>
        <p:spPr>
          <a:xfrm>
            <a:off x="8475097" y="5441659"/>
            <a:ext cx="286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dirty="0">
                <a:latin typeface="+mn-lt"/>
              </a:rPr>
              <a:t>0</a:t>
            </a:r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9A5FC07D-5A34-4E01-6E2B-A2DB1ACA195A}"/>
              </a:ext>
            </a:extLst>
          </p:cNvPr>
          <p:cNvSpPr/>
          <p:nvPr/>
        </p:nvSpPr>
        <p:spPr bwMode="auto">
          <a:xfrm>
            <a:off x="8835752" y="4473033"/>
            <a:ext cx="2504975" cy="1153292"/>
          </a:xfrm>
          <a:custGeom>
            <a:avLst/>
            <a:gdLst>
              <a:gd name="connsiteX0" fmla="*/ 0 w 2191314"/>
              <a:gd name="connsiteY0" fmla="*/ 860293 h 860293"/>
              <a:gd name="connsiteX1" fmla="*/ 281354 w 2191314"/>
              <a:gd name="connsiteY1" fmla="*/ 286764 h 860293"/>
              <a:gd name="connsiteX2" fmla="*/ 1022614 w 2191314"/>
              <a:gd name="connsiteY2" fmla="*/ 75749 h 860293"/>
              <a:gd name="connsiteX3" fmla="*/ 2191314 w 2191314"/>
              <a:gd name="connsiteY3" fmla="*/ 0 h 86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1314" h="860293">
                <a:moveTo>
                  <a:pt x="0" y="860293"/>
                </a:moveTo>
                <a:cubicBezTo>
                  <a:pt x="55459" y="638907"/>
                  <a:pt x="110918" y="417521"/>
                  <a:pt x="281354" y="286764"/>
                </a:cubicBezTo>
                <a:cubicBezTo>
                  <a:pt x="451790" y="156007"/>
                  <a:pt x="704287" y="123543"/>
                  <a:pt x="1022614" y="75749"/>
                </a:cubicBezTo>
                <a:cubicBezTo>
                  <a:pt x="1340941" y="27955"/>
                  <a:pt x="1766127" y="13977"/>
                  <a:pt x="2191314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Multiplikationszeichen 26">
            <a:extLst>
              <a:ext uri="{FF2B5EF4-FFF2-40B4-BE49-F238E27FC236}">
                <a16:creationId xmlns:a16="http://schemas.microsoft.com/office/drawing/2014/main" id="{1009C2EE-657C-7A6D-9473-6068A16E178E}"/>
              </a:ext>
            </a:extLst>
          </p:cNvPr>
          <p:cNvSpPr/>
          <p:nvPr/>
        </p:nvSpPr>
        <p:spPr bwMode="auto">
          <a:xfrm>
            <a:off x="8920211" y="4908130"/>
            <a:ext cx="227247" cy="214673"/>
          </a:xfrm>
          <a:prstGeom prst="mathMultiply">
            <a:avLst>
              <a:gd name="adj1" fmla="val 8700"/>
            </a:avLst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Multiplikationszeichen 27">
            <a:extLst>
              <a:ext uri="{FF2B5EF4-FFF2-40B4-BE49-F238E27FC236}">
                <a16:creationId xmlns:a16="http://schemas.microsoft.com/office/drawing/2014/main" id="{214CAB93-B9F8-B74D-4A6D-2B1BAE9F64EA}"/>
              </a:ext>
            </a:extLst>
          </p:cNvPr>
          <p:cNvSpPr/>
          <p:nvPr/>
        </p:nvSpPr>
        <p:spPr bwMode="auto">
          <a:xfrm>
            <a:off x="9865210" y="4475427"/>
            <a:ext cx="227247" cy="214673"/>
          </a:xfrm>
          <a:prstGeom prst="mathMultiply">
            <a:avLst>
              <a:gd name="adj1" fmla="val 8700"/>
            </a:avLst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3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F130122-918F-F8DC-4663-3BBD4A924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Experimental Setup (MTF Measurement)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3DC9686-C2AC-82EE-17D6-17F114228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831" y="1440032"/>
            <a:ext cx="3510796" cy="351079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0B31910-E502-4E1D-7AB5-56F43437125F}"/>
              </a:ext>
            </a:extLst>
          </p:cNvPr>
          <p:cNvSpPr txBox="1"/>
          <p:nvPr/>
        </p:nvSpPr>
        <p:spPr>
          <a:xfrm>
            <a:off x="205799" y="3652587"/>
            <a:ext cx="1841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dirty="0" err="1">
                <a:latin typeface="+mn-lt"/>
              </a:rPr>
              <a:t>Optris</a:t>
            </a:r>
            <a:r>
              <a:rPr lang="de-DE" sz="1800" b="0" dirty="0">
                <a:latin typeface="+mn-lt"/>
              </a:rPr>
              <a:t> PI450</a:t>
            </a:r>
          </a:p>
          <a:p>
            <a:r>
              <a:rPr lang="de-DE" sz="1800" b="0" dirty="0">
                <a:latin typeface="+mn-lt"/>
              </a:rPr>
              <a:t>(LWIR)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E764D25-2776-BBE1-4031-287EB6AF7733}"/>
              </a:ext>
            </a:extLst>
          </p:cNvPr>
          <p:cNvSpPr txBox="1"/>
          <p:nvPr/>
        </p:nvSpPr>
        <p:spPr>
          <a:xfrm>
            <a:off x="205799" y="2303317"/>
            <a:ext cx="1841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dirty="0" err="1">
                <a:solidFill>
                  <a:srgbClr val="92D050"/>
                </a:solidFill>
                <a:latin typeface="+mn-lt"/>
              </a:rPr>
              <a:t>coated</a:t>
            </a:r>
            <a:r>
              <a:rPr lang="de-DE" sz="1800" b="0" dirty="0">
                <a:solidFill>
                  <a:srgbClr val="92D05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92D050"/>
                </a:solidFill>
                <a:latin typeface="+mn-lt"/>
              </a:rPr>
              <a:t>metal</a:t>
            </a:r>
            <a:endParaRPr lang="de-DE" sz="1800" b="0" dirty="0">
              <a:solidFill>
                <a:srgbClr val="92D050"/>
              </a:solidFill>
              <a:latin typeface="+mn-lt"/>
            </a:endParaRPr>
          </a:p>
          <a:p>
            <a:r>
              <a:rPr lang="de-DE" sz="1800" b="0" dirty="0" err="1">
                <a:solidFill>
                  <a:srgbClr val="92D050"/>
                </a:solidFill>
                <a:latin typeface="+mn-lt"/>
              </a:rPr>
              <a:t>sheet</a:t>
            </a:r>
            <a:endParaRPr lang="de-DE" sz="1800" b="0" dirty="0">
              <a:solidFill>
                <a:srgbClr val="92D05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C7B17208-0F82-E95E-1B23-359518873D26}"/>
                  </a:ext>
                </a:extLst>
              </p:cNvPr>
              <p:cNvSpPr txBox="1"/>
              <p:nvPr/>
            </p:nvSpPr>
            <p:spPr>
              <a:xfrm>
                <a:off x="2758965" y="5341032"/>
                <a:ext cx="2177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800" b="0" dirty="0">
                    <a:solidFill>
                      <a:srgbClr val="00B0F0"/>
                    </a:solidFill>
                    <a:latin typeface="+mn-lt"/>
                  </a:rPr>
                  <a:t>h</a:t>
                </a:r>
                <a:r>
                  <a:rPr lang="de-DE" sz="1800" b="0" dirty="0" err="1">
                    <a:solidFill>
                      <a:srgbClr val="00B0F0"/>
                    </a:solidFill>
                    <a:latin typeface="+mn-lt"/>
                  </a:rPr>
                  <a:t>eat</a:t>
                </a:r>
                <a:r>
                  <a:rPr lang="de-DE" sz="1800" b="0" dirty="0">
                    <a:solidFill>
                      <a:srgbClr val="00B0F0"/>
                    </a:solidFill>
                    <a:latin typeface="+mn-lt"/>
                  </a:rPr>
                  <a:t> </a:t>
                </a:r>
                <a:r>
                  <a:rPr lang="de-DE" sz="1800" b="0" dirty="0" err="1">
                    <a:solidFill>
                      <a:srgbClr val="00B0F0"/>
                    </a:solidFill>
                    <a:latin typeface="+mn-lt"/>
                  </a:rPr>
                  <a:t>plate</a:t>
                </a:r>
                <a:r>
                  <a:rPr lang="de-DE" sz="1800" b="0" dirty="0">
                    <a:solidFill>
                      <a:srgbClr val="00B0F0"/>
                    </a:solidFill>
                    <a:latin typeface="+mn-lt"/>
                  </a:rPr>
                  <a:t> </a:t>
                </a:r>
                <a:r>
                  <a:rPr lang="de-DE" sz="1800" b="0" dirty="0" err="1">
                    <a:solidFill>
                      <a:srgbClr val="00B0F0"/>
                    </a:solidFill>
                    <a:latin typeface="+mn-lt"/>
                  </a:rPr>
                  <a:t>radiator</a:t>
                </a:r>
                <a:r>
                  <a:rPr lang="de-DE" sz="1800" b="0" dirty="0">
                    <a:solidFill>
                      <a:srgbClr val="00B0F0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de-DE" sz="18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m:rPr>
                        <m:sty m:val="p"/>
                      </m:rPr>
                      <a:rPr lang="de-DE" sz="1800" b="0" i="0" baseline="-25000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setpoint</m:t>
                    </m:r>
                    <m:r>
                      <a:rPr lang="de-DE" sz="18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de-DE" sz="1800" b="0" i="1" dirty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8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200</m:t>
                    </m:r>
                    <m:r>
                      <a:rPr lang="de-DE" sz="1800" b="0" i="1" dirty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1800" b="0" i="0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°</m:t>
                    </m:r>
                    <m:r>
                      <m:rPr>
                        <m:sty m:val="p"/>
                      </m:rPr>
                      <a:rPr lang="de-DE" sz="1800" b="0" i="0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de-DE" sz="1800" b="0" dirty="0">
                  <a:solidFill>
                    <a:srgbClr val="00B0F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C7B17208-0F82-E95E-1B23-359518873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965" y="5341032"/>
                <a:ext cx="2177263" cy="646331"/>
              </a:xfrm>
              <a:prstGeom prst="rect">
                <a:avLst/>
              </a:prstGeom>
              <a:blipFill>
                <a:blip r:embed="rId4"/>
                <a:stretch>
                  <a:fillRect t="-4717" b="-660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feld 48">
            <a:extLst>
              <a:ext uri="{FF2B5EF4-FFF2-40B4-BE49-F238E27FC236}">
                <a16:creationId xmlns:a16="http://schemas.microsoft.com/office/drawing/2014/main" id="{22560372-6B5B-4C56-ECA7-9C28F7E93E6F}"/>
              </a:ext>
            </a:extLst>
          </p:cNvPr>
          <p:cNvSpPr txBox="1"/>
          <p:nvPr/>
        </p:nvSpPr>
        <p:spPr>
          <a:xfrm>
            <a:off x="6121133" y="2597607"/>
            <a:ext cx="57300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collect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one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thermogram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of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the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slanted</a:t>
            </a:r>
            <a:r>
              <a:rPr lang="de-DE" sz="20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2000" b="0" dirty="0" err="1">
                <a:solidFill>
                  <a:srgbClr val="A03160"/>
                </a:solidFill>
                <a:latin typeface="+mn-lt"/>
              </a:rPr>
              <a:t>edge</a:t>
            </a:r>
            <a:br>
              <a:rPr lang="de-DE" sz="2000" b="0" dirty="0">
                <a:solidFill>
                  <a:srgbClr val="A03160"/>
                </a:solidFill>
                <a:latin typeface="+mn-lt"/>
              </a:rPr>
            </a:br>
            <a:br>
              <a:rPr lang="de-DE" sz="2000" b="0" dirty="0">
                <a:solidFill>
                  <a:srgbClr val="A03160"/>
                </a:solidFill>
                <a:latin typeface="+mn-lt"/>
              </a:rPr>
            </a:br>
            <a:r>
              <a:rPr lang="de-DE" sz="2000" b="0" dirty="0">
                <a:latin typeface="+mn-lt"/>
              </a:rPr>
              <a:t>(</a:t>
            </a:r>
            <a:r>
              <a:rPr lang="de-DE" sz="2000" b="0" dirty="0" err="1">
                <a:latin typeface="+mn-lt"/>
              </a:rPr>
              <a:t>contains</a:t>
            </a:r>
            <a:r>
              <a:rPr lang="de-DE" sz="2000" b="0" dirty="0">
                <a:latin typeface="+mn-lt"/>
              </a:rPr>
              <a:t> 50 </a:t>
            </a:r>
            <a:r>
              <a:rPr lang="de-DE" sz="2000" b="0" dirty="0" err="1">
                <a:latin typeface="+mn-lt"/>
              </a:rPr>
              <a:t>frames</a:t>
            </a:r>
            <a:r>
              <a:rPr lang="de-DE" sz="2000" b="0" dirty="0">
                <a:latin typeface="+mn-lt"/>
              </a:rPr>
              <a:t> </a:t>
            </a:r>
            <a:r>
              <a:rPr lang="de-DE" sz="2000" b="0" dirty="0" err="1">
                <a:latin typeface="+mn-lt"/>
              </a:rPr>
              <a:t>to</a:t>
            </a:r>
            <a:r>
              <a:rPr lang="de-DE" sz="2000" b="0" dirty="0">
                <a:latin typeface="+mn-lt"/>
              </a:rPr>
              <a:t> </a:t>
            </a:r>
            <a:r>
              <a:rPr lang="de-DE" sz="2000" b="0" dirty="0" err="1">
                <a:latin typeface="+mn-lt"/>
              </a:rPr>
              <a:t>account</a:t>
            </a:r>
            <a:r>
              <a:rPr lang="de-DE" sz="2000" b="0" dirty="0">
                <a:latin typeface="+mn-lt"/>
              </a:rPr>
              <a:t> </a:t>
            </a:r>
            <a:r>
              <a:rPr lang="de-DE" sz="2000" b="0" dirty="0" err="1">
                <a:latin typeface="+mn-lt"/>
              </a:rPr>
              <a:t>for</a:t>
            </a:r>
            <a:r>
              <a:rPr lang="de-DE" sz="2000" b="0" dirty="0">
                <a:latin typeface="+mn-lt"/>
              </a:rPr>
              <a:t> </a:t>
            </a:r>
            <a:r>
              <a:rPr lang="de-DE" sz="2000" b="0" dirty="0" err="1">
                <a:latin typeface="+mn-lt"/>
              </a:rPr>
              <a:t>noise</a:t>
            </a:r>
            <a:r>
              <a:rPr lang="de-DE" sz="2000" b="0" dirty="0">
                <a:latin typeface="+mn-lt"/>
              </a:rPr>
              <a:t>)</a:t>
            </a:r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A5D751ED-B5C2-B0BA-CF94-EBE524ADB968}"/>
              </a:ext>
            </a:extLst>
          </p:cNvPr>
          <p:cNvCxnSpPr>
            <a:cxnSpLocks/>
          </p:cNvCxnSpPr>
          <p:nvPr/>
        </p:nvCxnSpPr>
        <p:spPr bwMode="auto">
          <a:xfrm flipV="1">
            <a:off x="3159756" y="2119313"/>
            <a:ext cx="739144" cy="26128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CA81E8C8-F4D6-21EA-362E-B5B2ABCF443D}"/>
              </a:ext>
            </a:extLst>
          </p:cNvPr>
          <p:cNvCxnSpPr>
            <a:cxnSpLocks/>
          </p:cNvCxnSpPr>
          <p:nvPr/>
        </p:nvCxnSpPr>
        <p:spPr bwMode="auto">
          <a:xfrm flipV="1">
            <a:off x="2463800" y="2119313"/>
            <a:ext cx="1431916" cy="4002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DDA7E190-108C-DCB3-4958-068C4989F880}"/>
              </a:ext>
            </a:extLst>
          </p:cNvPr>
          <p:cNvCxnSpPr>
            <a:cxnSpLocks/>
          </p:cNvCxnSpPr>
          <p:nvPr/>
        </p:nvCxnSpPr>
        <p:spPr bwMode="auto">
          <a:xfrm flipH="1">
            <a:off x="2430972" y="2159335"/>
            <a:ext cx="29644" cy="15400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13D980C-2854-8F4F-F093-5D5780B047BD}"/>
              </a:ext>
            </a:extLst>
          </p:cNvPr>
          <p:cNvCxnSpPr>
            <a:cxnSpLocks/>
          </p:cNvCxnSpPr>
          <p:nvPr/>
        </p:nvCxnSpPr>
        <p:spPr bwMode="auto">
          <a:xfrm>
            <a:off x="1853457" y="2597832"/>
            <a:ext cx="922349" cy="295207"/>
          </a:xfrm>
          <a:prstGeom prst="straightConnector1">
            <a:avLst/>
          </a:prstGeom>
          <a:ln>
            <a:solidFill>
              <a:srgbClr val="92D05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0C51460A-A998-7BC4-37F2-171EE462D917}"/>
              </a:ext>
            </a:extLst>
          </p:cNvPr>
          <p:cNvCxnSpPr>
            <a:cxnSpLocks/>
          </p:cNvCxnSpPr>
          <p:nvPr/>
        </p:nvCxnSpPr>
        <p:spPr bwMode="auto">
          <a:xfrm flipV="1">
            <a:off x="1853457" y="3539370"/>
            <a:ext cx="800686" cy="226435"/>
          </a:xfrm>
          <a:prstGeom prst="straightConnector1">
            <a:avLst/>
          </a:prstGeom>
          <a:ln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78140D85-E90E-7BC6-A4E3-56E88A920A79}"/>
              </a:ext>
            </a:extLst>
          </p:cNvPr>
          <p:cNvCxnSpPr>
            <a:cxnSpLocks/>
          </p:cNvCxnSpPr>
          <p:nvPr/>
        </p:nvCxnSpPr>
        <p:spPr bwMode="auto">
          <a:xfrm>
            <a:off x="2744206" y="4595839"/>
            <a:ext cx="435552" cy="13635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FE2B6072-7CD3-B238-E54B-30ACFEFCCC53}"/>
              </a:ext>
            </a:extLst>
          </p:cNvPr>
          <p:cNvCxnSpPr>
            <a:cxnSpLocks/>
          </p:cNvCxnSpPr>
          <p:nvPr/>
        </p:nvCxnSpPr>
        <p:spPr bwMode="auto">
          <a:xfrm>
            <a:off x="3847596" y="2410469"/>
            <a:ext cx="1227837" cy="2112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4DCF576D-5A8E-61A1-F5F4-34E9F3CD8E3B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4825" y="2431589"/>
            <a:ext cx="200608" cy="210065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201A3B8C-48C0-5122-9CA6-15D666CD1707}"/>
              </a:ext>
            </a:extLst>
          </p:cNvPr>
          <p:cNvCxnSpPr>
            <a:cxnSpLocks/>
          </p:cNvCxnSpPr>
          <p:nvPr/>
        </p:nvCxnSpPr>
        <p:spPr bwMode="auto">
          <a:xfrm>
            <a:off x="3325310" y="4132371"/>
            <a:ext cx="1549515" cy="39987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27FE1D3-1F84-0FA3-4381-9008A682DB86}"/>
              </a:ext>
            </a:extLst>
          </p:cNvPr>
          <p:cNvCxnSpPr>
            <a:cxnSpLocks/>
          </p:cNvCxnSpPr>
          <p:nvPr/>
        </p:nvCxnSpPr>
        <p:spPr bwMode="auto">
          <a:xfrm flipV="1">
            <a:off x="3760571" y="4123355"/>
            <a:ext cx="506937" cy="1217677"/>
          </a:xfrm>
          <a:prstGeom prst="straightConnector1">
            <a:avLst/>
          </a:prstGeom>
          <a:ln>
            <a:solidFill>
              <a:srgbClr val="00B0F0"/>
            </a:solidFill>
            <a:headEnd type="none" w="med" len="med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89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C034F4F-CC92-80FD-15C5-5F4881A9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Experimental Setup (SSE Measurement)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102E0C3-0DE5-DEFD-BCA9-7652A192D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3932" y="2668078"/>
            <a:ext cx="1769921" cy="176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203CEA-4EE0-92B7-F03C-16FE3D0BC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76" y="2668078"/>
            <a:ext cx="1769921" cy="1769921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AE8BC036-935B-846C-E02A-F2DE951A7C0D}"/>
              </a:ext>
            </a:extLst>
          </p:cNvPr>
          <p:cNvSpPr txBox="1"/>
          <p:nvPr/>
        </p:nvSpPr>
        <p:spPr>
          <a:xfrm>
            <a:off x="308461" y="1551963"/>
            <a:ext cx="4719562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1800" b="0" dirty="0" err="1">
                <a:solidFill>
                  <a:srgbClr val="A03160"/>
                </a:solidFill>
              </a:rPr>
              <a:t>Identical</a:t>
            </a:r>
            <a:r>
              <a:rPr lang="de-DE" sz="1800" b="0" dirty="0">
                <a:solidFill>
                  <a:srgbClr val="A03160"/>
                </a:solidFill>
              </a:rPr>
              <a:t> </a:t>
            </a:r>
            <a:r>
              <a:rPr lang="de-DE" sz="1800" b="0" dirty="0" err="1">
                <a:solidFill>
                  <a:srgbClr val="A03160"/>
                </a:solidFill>
              </a:rPr>
              <a:t>setup</a:t>
            </a:r>
            <a:r>
              <a:rPr lang="de-DE" sz="1800" b="0" dirty="0">
                <a:solidFill>
                  <a:srgbClr val="A03160"/>
                </a:solidFill>
              </a:rPr>
              <a:t> </a:t>
            </a:r>
            <a:r>
              <a:rPr lang="de-DE" sz="1800" b="0" dirty="0" err="1">
                <a:solidFill>
                  <a:srgbClr val="A03160"/>
                </a:solidFill>
              </a:rPr>
              <a:t>to</a:t>
            </a:r>
            <a:r>
              <a:rPr lang="de-DE" sz="1800" b="0" dirty="0">
                <a:solidFill>
                  <a:srgbClr val="A03160"/>
                </a:solidFill>
              </a:rPr>
              <a:t> MTF </a:t>
            </a:r>
            <a:r>
              <a:rPr lang="de-DE" sz="1800" b="0" dirty="0" err="1">
                <a:solidFill>
                  <a:srgbClr val="A03160"/>
                </a:solidFill>
              </a:rPr>
              <a:t>measurement</a:t>
            </a:r>
            <a:endParaRPr lang="de-DE" sz="1800" b="0" dirty="0">
              <a:solidFill>
                <a:srgbClr val="A03160"/>
              </a:solidFill>
            </a:endParaRPr>
          </a:p>
          <a:p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de-DE" sz="1800" b="0" dirty="0" err="1">
                <a:solidFill>
                  <a:srgbClr val="A03160"/>
                </a:solidFill>
                <a:sym typeface="Wingdings" panose="05000000000000000000" pitchFamily="2" charset="2"/>
              </a:rPr>
              <a:t>r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eplace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slanted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edge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with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iris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diaphragms</a:t>
            </a:r>
            <a:endParaRPr lang="de-DE" sz="1800" b="0" dirty="0">
              <a:solidFill>
                <a:srgbClr val="A0316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4DCFF89B-5B82-84D9-ACF0-C565783A7A49}"/>
                  </a:ext>
                </a:extLst>
              </p:cNvPr>
              <p:cNvSpPr txBox="1"/>
              <p:nvPr/>
            </p:nvSpPr>
            <p:spPr>
              <a:xfrm>
                <a:off x="1675438" y="4738506"/>
                <a:ext cx="1985608" cy="3693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radiator</m:t>
                          </m:r>
                        </m:sub>
                      </m:sSub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200</m:t>
                      </m:r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°</m:t>
                      </m:r>
                      <m:r>
                        <m:rPr>
                          <m:sty m:val="p"/>
                        </m:rPr>
                        <a:rPr lang="de-DE" sz="1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4DCFF89B-5B82-84D9-ACF0-C565783A7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438" y="4738506"/>
                <a:ext cx="1985608" cy="369332"/>
              </a:xfrm>
              <a:prstGeom prst="rect">
                <a:avLst/>
              </a:prstGeom>
              <a:blipFill>
                <a:blip r:embed="rId4"/>
                <a:stretch>
                  <a:fillRect t="-9836" r="-1840" b="-229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hteck 14">
            <a:extLst>
              <a:ext uri="{FF2B5EF4-FFF2-40B4-BE49-F238E27FC236}">
                <a16:creationId xmlns:a16="http://schemas.microsoft.com/office/drawing/2014/main" id="{BB300B1B-16A6-3DEA-5DCB-D19929A9C74A}"/>
              </a:ext>
            </a:extLst>
          </p:cNvPr>
          <p:cNvSpPr/>
          <p:nvPr/>
        </p:nvSpPr>
        <p:spPr bwMode="auto">
          <a:xfrm>
            <a:off x="3496470" y="3380754"/>
            <a:ext cx="490999" cy="333586"/>
          </a:xfrm>
          <a:prstGeom prst="rect">
            <a:avLst/>
          </a:prstGeom>
          <a:noFill/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rgbClr val="92D05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5C605BA-3D14-7A3C-7ECA-0D8A71FDB0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1"/>
          <a:stretch>
            <a:fillRect/>
          </a:stretch>
        </p:blipFill>
        <p:spPr>
          <a:xfrm flipV="1">
            <a:off x="5046525" y="3037409"/>
            <a:ext cx="840716" cy="646252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60B42A95-7A3E-B8C6-A187-ACEA723C64C7}"/>
              </a:ext>
            </a:extLst>
          </p:cNvPr>
          <p:cNvSpPr/>
          <p:nvPr/>
        </p:nvSpPr>
        <p:spPr bwMode="auto">
          <a:xfrm>
            <a:off x="1272807" y="3364355"/>
            <a:ext cx="490999" cy="333586"/>
          </a:xfrm>
          <a:prstGeom prst="rect">
            <a:avLst/>
          </a:prstGeom>
          <a:noFill/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rgbClr val="92D050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EE86F370-BD5C-C1B1-2248-A0055CDAFC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3309" y="3903142"/>
            <a:ext cx="612380" cy="612380"/>
          </a:xfrm>
          <a:prstGeom prst="rect">
            <a:avLst/>
          </a:prstGeom>
        </p:spPr>
      </p:pic>
      <p:sp>
        <p:nvSpPr>
          <p:cNvPr id="34" name="Flussdiagramm: Verbinder 33">
            <a:extLst>
              <a:ext uri="{FF2B5EF4-FFF2-40B4-BE49-F238E27FC236}">
                <a16:creationId xmlns:a16="http://schemas.microsoft.com/office/drawing/2014/main" id="{8B2A235D-C7D6-959A-E426-0A337BF58713}"/>
              </a:ext>
            </a:extLst>
          </p:cNvPr>
          <p:cNvSpPr/>
          <p:nvPr/>
        </p:nvSpPr>
        <p:spPr bwMode="auto">
          <a:xfrm>
            <a:off x="5189981" y="3060673"/>
            <a:ext cx="605708" cy="594094"/>
          </a:xfrm>
          <a:prstGeom prst="flowChartConnector">
            <a:avLst/>
          </a:prstGeom>
          <a:noFill/>
          <a:ln w="19050" cap="flat" cmpd="sng" algn="ctr">
            <a:solidFill>
              <a:srgbClr val="FA820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CC66BD1C-D4FB-81C9-FECC-009B203E4C93}"/>
              </a:ext>
            </a:extLst>
          </p:cNvPr>
          <p:cNvCxnSpPr>
            <a:cxnSpLocks/>
          </p:cNvCxnSpPr>
          <p:nvPr/>
        </p:nvCxnSpPr>
        <p:spPr bwMode="auto">
          <a:xfrm flipH="1">
            <a:off x="5576351" y="2792968"/>
            <a:ext cx="111973" cy="26770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A8205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7BBAEC93-E4EB-D3D6-E865-9A646A7C0567}"/>
              </a:ext>
            </a:extLst>
          </p:cNvPr>
          <p:cNvSpPr txBox="1"/>
          <p:nvPr/>
        </p:nvSpPr>
        <p:spPr>
          <a:xfrm>
            <a:off x="4614537" y="2293534"/>
            <a:ext cx="232716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dirty="0" err="1">
                <a:solidFill>
                  <a:srgbClr val="FA8205"/>
                </a:solidFill>
                <a:latin typeface="+mn-lt"/>
              </a:rPr>
              <a:t>circle</a:t>
            </a:r>
            <a:r>
              <a:rPr lang="de-DE" sz="1400" b="0" dirty="0">
                <a:solidFill>
                  <a:srgbClr val="FA8205"/>
                </a:solidFill>
                <a:latin typeface="+mn-lt"/>
              </a:rPr>
              <a:t> </a:t>
            </a:r>
            <a:r>
              <a:rPr lang="de-DE" sz="1400" b="0" dirty="0" err="1">
                <a:solidFill>
                  <a:srgbClr val="FA8205"/>
                </a:solidFill>
                <a:latin typeface="+mn-lt"/>
              </a:rPr>
              <a:t>detection</a:t>
            </a:r>
            <a:endParaRPr lang="de-DE" sz="1400" b="0" dirty="0">
              <a:solidFill>
                <a:srgbClr val="FA8205"/>
              </a:solidFill>
              <a:latin typeface="+mn-lt"/>
            </a:endParaRPr>
          </a:p>
          <a:p>
            <a:r>
              <a:rPr lang="de-DE" sz="1400" b="0" dirty="0">
                <a:solidFill>
                  <a:srgbClr val="FA8205"/>
                </a:solidFill>
                <a:latin typeface="+mn-lt"/>
              </a:rPr>
              <a:t>(</a:t>
            </a:r>
            <a:r>
              <a:rPr lang="de-DE" sz="1400" b="0" dirty="0" err="1">
                <a:solidFill>
                  <a:srgbClr val="FA8205"/>
                </a:solidFill>
                <a:latin typeface="+mn-lt"/>
              </a:rPr>
              <a:t>position</a:t>
            </a:r>
            <a:r>
              <a:rPr lang="de-DE" sz="1400" b="0" dirty="0">
                <a:solidFill>
                  <a:srgbClr val="FA8205"/>
                </a:solidFill>
                <a:latin typeface="+mn-lt"/>
              </a:rPr>
              <a:t> and </a:t>
            </a:r>
            <a:r>
              <a:rPr lang="de-DE" sz="1400" b="0" dirty="0" err="1">
                <a:solidFill>
                  <a:srgbClr val="FA8205"/>
                </a:solidFill>
                <a:latin typeface="+mn-lt"/>
              </a:rPr>
              <a:t>diameter</a:t>
            </a:r>
            <a:r>
              <a:rPr lang="de-DE" sz="1400" b="0" dirty="0">
                <a:solidFill>
                  <a:srgbClr val="FA8205"/>
                </a:solidFill>
                <a:latin typeface="+mn-lt"/>
              </a:rPr>
              <a:t>)</a:t>
            </a:r>
          </a:p>
        </p:txBody>
      </p:sp>
      <p:sp>
        <p:nvSpPr>
          <p:cNvPr id="47" name="Flussdiagramm: Verbinder 46">
            <a:extLst>
              <a:ext uri="{FF2B5EF4-FFF2-40B4-BE49-F238E27FC236}">
                <a16:creationId xmlns:a16="http://schemas.microsoft.com/office/drawing/2014/main" id="{D832E0D3-8905-8686-D0DC-49EFADC9D55B}"/>
              </a:ext>
            </a:extLst>
          </p:cNvPr>
          <p:cNvSpPr/>
          <p:nvPr/>
        </p:nvSpPr>
        <p:spPr bwMode="auto">
          <a:xfrm>
            <a:off x="5469975" y="3337675"/>
            <a:ext cx="45719" cy="45719"/>
          </a:xfrm>
          <a:prstGeom prst="flowChartConnector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82591BC1-5A47-C318-D73B-03C935985C7E}"/>
              </a:ext>
            </a:extLst>
          </p:cNvPr>
          <p:cNvCxnSpPr>
            <a:cxnSpLocks/>
          </p:cNvCxnSpPr>
          <p:nvPr/>
        </p:nvCxnSpPr>
        <p:spPr bwMode="auto">
          <a:xfrm flipH="1">
            <a:off x="5489591" y="3399758"/>
            <a:ext cx="5818" cy="4870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feld 54">
                <a:extLst>
                  <a:ext uri="{FF2B5EF4-FFF2-40B4-BE49-F238E27FC236}">
                    <a16:creationId xmlns:a16="http://schemas.microsoft.com/office/drawing/2014/main" id="{496B5356-FFF9-3613-A97B-58834823871A}"/>
                  </a:ext>
                </a:extLst>
              </p:cNvPr>
              <p:cNvSpPr txBox="1"/>
              <p:nvPr/>
            </p:nvSpPr>
            <p:spPr>
              <a:xfrm>
                <a:off x="4646960" y="4531886"/>
                <a:ext cx="1685077" cy="5232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1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de-DE" sz="1400" b="0" i="0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Meas</m:t>
                          </m:r>
                        </m:sub>
                      </m:sSub>
                    </m:oMath>
                  </m:oMathPara>
                </a14:m>
                <a:endParaRPr lang="de-DE" sz="1400" b="0" dirty="0">
                  <a:solidFill>
                    <a:srgbClr val="0070C0"/>
                  </a:solidFill>
                </a:endParaRPr>
              </a:p>
              <a:p>
                <a:r>
                  <a:rPr lang="de-DE" sz="1400" b="0" dirty="0">
                    <a:solidFill>
                      <a:srgbClr val="0070C0"/>
                    </a:solidFill>
                  </a:rPr>
                  <a:t>(</a:t>
                </a:r>
                <a:r>
                  <a:rPr lang="de-DE" sz="1400" b="0" dirty="0" err="1">
                    <a:solidFill>
                      <a:srgbClr val="0070C0"/>
                    </a:solidFill>
                  </a:rPr>
                  <a:t>average</a:t>
                </a:r>
                <a:r>
                  <a:rPr lang="de-DE" sz="1400" b="0" dirty="0">
                    <a:solidFill>
                      <a:srgbClr val="0070C0"/>
                    </a:solidFill>
                  </a:rPr>
                  <a:t> </a:t>
                </a:r>
                <a:r>
                  <a:rPr lang="de-DE" sz="1400" b="0" dirty="0" err="1">
                    <a:solidFill>
                      <a:srgbClr val="0070C0"/>
                    </a:solidFill>
                  </a:rPr>
                  <a:t>radiance</a:t>
                </a:r>
                <a:r>
                  <a:rPr lang="de-DE" sz="1400" b="0" dirty="0">
                    <a:solidFill>
                      <a:srgbClr val="0070C0"/>
                    </a:solidFill>
                  </a:rPr>
                  <a:t>)</a:t>
                </a:r>
                <a:endParaRPr lang="ar-AE" sz="1400" b="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5" name="Textfeld 54">
                <a:extLst>
                  <a:ext uri="{FF2B5EF4-FFF2-40B4-BE49-F238E27FC236}">
                    <a16:creationId xmlns:a16="http://schemas.microsoft.com/office/drawing/2014/main" id="{496B5356-FFF9-3613-A97B-588348238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960" y="4531886"/>
                <a:ext cx="1685077" cy="523220"/>
              </a:xfrm>
              <a:prstGeom prst="rect">
                <a:avLst/>
              </a:prstGeom>
              <a:blipFill>
                <a:blip r:embed="rId7"/>
                <a:stretch>
                  <a:fillRect l="-1083" r="-361" b="-116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feld 58">
            <a:extLst>
              <a:ext uri="{FF2B5EF4-FFF2-40B4-BE49-F238E27FC236}">
                <a16:creationId xmlns:a16="http://schemas.microsoft.com/office/drawing/2014/main" id="{D5AD7286-BE03-35E8-3D9E-44661B291BEB}"/>
              </a:ext>
            </a:extLst>
          </p:cNvPr>
          <p:cNvSpPr txBox="1"/>
          <p:nvPr/>
        </p:nvSpPr>
        <p:spPr>
          <a:xfrm>
            <a:off x="6866379" y="1551962"/>
            <a:ext cx="5044971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1800" b="0" dirty="0">
                <a:solidFill>
                  <a:srgbClr val="A03160"/>
                </a:solidFill>
                <a:latin typeface="+mn-lt"/>
              </a:rPr>
              <a:t>Open and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close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the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iris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diaphragms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for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2 </a:t>
            </a:r>
            <a:r>
              <a:rPr lang="de-DE" sz="1800" b="0" dirty="0" err="1">
                <a:solidFill>
                  <a:srgbClr val="A03160"/>
                </a:solidFill>
                <a:latin typeface="+mn-lt"/>
              </a:rPr>
              <a:t>cycles</a:t>
            </a:r>
            <a:br>
              <a:rPr lang="de-DE" sz="1800" b="0" dirty="0">
                <a:solidFill>
                  <a:srgbClr val="A03160"/>
                </a:solidFill>
                <a:latin typeface="+mn-lt"/>
              </a:rPr>
            </a:b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times</a:t>
            </a:r>
            <a:r>
              <a:rPr lang="de-DE" sz="1800" b="0" dirty="0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latin typeface="+mn-lt"/>
                <a:sym typeface="Wingdings" panose="05000000000000000000" pitchFamily="2" charset="2"/>
              </a:rPr>
              <a:t>series</a:t>
            </a:r>
            <a:r>
              <a:rPr lang="de-DE" sz="1800" b="0" dirty="0">
                <a:solidFill>
                  <a:srgbClr val="A03160"/>
                </a:solidFill>
                <a:latin typeface="+mn-lt"/>
              </a:rPr>
              <a:t> 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AEC8A064-69E4-5F0D-F986-8789B61C7115}"/>
              </a:ext>
            </a:extLst>
          </p:cNvPr>
          <p:cNvSpPr txBox="1"/>
          <p:nvPr/>
        </p:nvSpPr>
        <p:spPr>
          <a:xfrm>
            <a:off x="884462" y="3060673"/>
            <a:ext cx="62201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92D050"/>
                </a:solidFill>
                <a:latin typeface="+mn-lt"/>
              </a:rPr>
              <a:t>FOV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F3ABF71A-1C2C-648C-BD24-1C66CFBB0FD8}"/>
              </a:ext>
            </a:extLst>
          </p:cNvPr>
          <p:cNvSpPr txBox="1"/>
          <p:nvPr/>
        </p:nvSpPr>
        <p:spPr>
          <a:xfrm>
            <a:off x="2801067" y="3049943"/>
            <a:ext cx="62201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92D050"/>
                </a:solidFill>
                <a:latin typeface="+mn-lt"/>
              </a:rPr>
              <a:t>FOV</a:t>
            </a:r>
          </a:p>
        </p:txBody>
      </p: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6B75AB57-518D-3955-85DE-EC55273B7ED8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 bwMode="auto">
          <a:xfrm flipV="1">
            <a:off x="3987469" y="3360535"/>
            <a:ext cx="1059056" cy="18701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69" name="Grafik 68">
            <a:extLst>
              <a:ext uri="{FF2B5EF4-FFF2-40B4-BE49-F238E27FC236}">
                <a16:creationId xmlns:a16="http://schemas.microsoft.com/office/drawing/2014/main" id="{ED45DCE3-0233-886F-1CBB-C665532C8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986" y="2210567"/>
            <a:ext cx="4547136" cy="3301395"/>
          </a:xfrm>
          <a:prstGeom prst="rect">
            <a:avLst/>
          </a:prstGeom>
        </p:spPr>
      </p:pic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B9035FEE-68C9-5F6F-DAAA-3E366AD27AC5}"/>
              </a:ext>
            </a:extLst>
          </p:cNvPr>
          <p:cNvCxnSpPr>
            <a:cxnSpLocks/>
          </p:cNvCxnSpPr>
          <p:nvPr/>
        </p:nvCxnSpPr>
        <p:spPr bwMode="auto">
          <a:xfrm>
            <a:off x="8359118" y="3236745"/>
            <a:ext cx="213360" cy="4876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B18A59BC-DE95-3725-4B53-F0A7777B518F}"/>
              </a:ext>
            </a:extLst>
          </p:cNvPr>
          <p:cNvCxnSpPr>
            <a:cxnSpLocks/>
          </p:cNvCxnSpPr>
          <p:nvPr/>
        </p:nvCxnSpPr>
        <p:spPr bwMode="auto">
          <a:xfrm>
            <a:off x="9988180" y="3353599"/>
            <a:ext cx="234874" cy="50766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F2490F47-30D5-EC4B-96B1-CF0B2118A2E9}"/>
              </a:ext>
            </a:extLst>
          </p:cNvPr>
          <p:cNvCxnSpPr>
            <a:cxnSpLocks/>
          </p:cNvCxnSpPr>
          <p:nvPr/>
        </p:nvCxnSpPr>
        <p:spPr bwMode="auto">
          <a:xfrm flipV="1">
            <a:off x="8862778" y="2735424"/>
            <a:ext cx="310486" cy="47529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E70D946D-B425-428B-CE5F-02F6F1A2ABE1}"/>
              </a:ext>
            </a:extLst>
          </p:cNvPr>
          <p:cNvCxnSpPr>
            <a:cxnSpLocks/>
          </p:cNvCxnSpPr>
          <p:nvPr/>
        </p:nvCxnSpPr>
        <p:spPr bwMode="auto">
          <a:xfrm flipV="1">
            <a:off x="10400291" y="2734910"/>
            <a:ext cx="310486" cy="47529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A472E09B-1AF4-06D2-86B9-04ED1D5AD535}"/>
              </a:ext>
            </a:extLst>
          </p:cNvPr>
          <p:cNvSpPr txBox="1"/>
          <p:nvPr/>
        </p:nvSpPr>
        <p:spPr>
          <a:xfrm rot="3924391">
            <a:off x="8145355" y="3238412"/>
            <a:ext cx="88064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dirty="0" err="1">
                <a:latin typeface="+mn-lt"/>
              </a:rPr>
              <a:t>close</a:t>
            </a:r>
            <a:endParaRPr lang="de-DE" sz="1400" b="0" dirty="0"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41A3706-7380-3952-7E3D-E62C0C9BC411}"/>
              </a:ext>
            </a:extLst>
          </p:cNvPr>
          <p:cNvSpPr txBox="1"/>
          <p:nvPr/>
        </p:nvSpPr>
        <p:spPr>
          <a:xfrm rot="3924391">
            <a:off x="9782733" y="3353196"/>
            <a:ext cx="88064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dirty="0" err="1">
                <a:latin typeface="+mn-lt"/>
              </a:rPr>
              <a:t>close</a:t>
            </a:r>
            <a:endParaRPr lang="de-DE" sz="1400" b="0" dirty="0">
              <a:latin typeface="+mn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5041844-E24F-4E4C-4644-EFF7A60960D5}"/>
              </a:ext>
            </a:extLst>
          </p:cNvPr>
          <p:cNvSpPr txBox="1"/>
          <p:nvPr/>
        </p:nvSpPr>
        <p:spPr>
          <a:xfrm rot="18185372">
            <a:off x="9986326" y="2769613"/>
            <a:ext cx="88064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+mn-lt"/>
              </a:rPr>
              <a:t>open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DB672E3-3472-6FDF-3538-D201C953502A}"/>
              </a:ext>
            </a:extLst>
          </p:cNvPr>
          <p:cNvSpPr txBox="1"/>
          <p:nvPr/>
        </p:nvSpPr>
        <p:spPr>
          <a:xfrm rot="18185372">
            <a:off x="8436326" y="2776581"/>
            <a:ext cx="88064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+mn-lt"/>
              </a:rPr>
              <a:t>open</a:t>
            </a:r>
          </a:p>
        </p:txBody>
      </p:sp>
    </p:spTree>
    <p:extLst>
      <p:ext uri="{BB962C8B-B14F-4D97-AF65-F5344CB8AC3E}">
        <p14:creationId xmlns:p14="http://schemas.microsoft.com/office/powerpoint/2010/main" val="3783943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BD43716-B5E7-862C-00D6-A82CE4B17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78" y="1124144"/>
            <a:ext cx="8554593" cy="478170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16A10DA-2C49-6832-B964-152AD2B0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Parameter </a:t>
            </a:r>
            <a:r>
              <a:rPr lang="de-DE" dirty="0" err="1"/>
              <a:t>optimization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C76D2080-D3C0-F144-D918-B19875B637E8}"/>
                  </a:ext>
                </a:extLst>
              </p:cNvPr>
              <p:cNvSpPr txBox="1"/>
              <p:nvPr/>
            </p:nvSpPr>
            <p:spPr>
              <a:xfrm>
                <a:off x="7979076" y="1124144"/>
                <a:ext cx="4068660" cy="10616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de-DE" sz="1800" b="0" dirty="0">
                    <a:solidFill>
                      <a:srgbClr val="A03160"/>
                    </a:solidFill>
                    <a:sym typeface="Wingdings" panose="05000000000000000000" pitchFamily="2" charset="2"/>
                  </a:rPr>
                  <a:t>Cost </a:t>
                </a:r>
                <a:r>
                  <a:rPr lang="de-DE" sz="1800" b="0" dirty="0" err="1">
                    <a:solidFill>
                      <a:srgbClr val="A03160"/>
                    </a:solidFill>
                    <a:sym typeface="Wingdings" panose="05000000000000000000" pitchFamily="2" charset="2"/>
                  </a:rPr>
                  <a:t>function</a:t>
                </a:r>
                <a:r>
                  <a:rPr lang="de-DE" sz="1800" b="0" dirty="0">
                    <a:solidFill>
                      <a:srgbClr val="A03160"/>
                    </a:solidFill>
                    <a:sym typeface="Wingdings" panose="05000000000000000000" pitchFamily="2" charset="2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𝑀𝑆𝐸</m:t>
                      </m:r>
                      <m:r>
                        <a:rPr lang="de-DE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Wingdings" panose="05000000000000000000" pitchFamily="2" charset="2"/>
                        </a:rPr>
                        <m:t> =</m:t>
                      </m:r>
                      <m:f>
                        <m:fPr>
                          <m:ctrlP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fPr>
                        <m:num>
                          <m: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1</m:t>
                          </m:r>
                        </m:num>
                        <m:den>
                          <m: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𝑖</m:t>
                          </m:r>
                          <m: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=1</m:t>
                          </m:r>
                        </m:sub>
                        <m:sup>
                          <m:r>
                            <a:rPr lang="de-DE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de-DE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de-DE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sym typeface="Wingdings" panose="05000000000000000000" pitchFamily="2" charset="2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𝑆𝑆𝐸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(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𝑖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)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de-DE" sz="1600" b="0" i="0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Meas</m:t>
                                      </m:r>
                                    </m:sub>
                                  </m:sSub>
                                  <m:r>
                                    <a:rPr lang="de-DE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sym typeface="Wingdings" panose="05000000000000000000" pitchFamily="2" charset="2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𝑆𝑆𝐸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(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𝑖</m:t>
                                      </m:r>
                                      <m:r>
                                        <a:rPr lang="de-DE" sz="1600" b="0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)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de-DE" sz="1600" b="0" i="0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sym typeface="Wingdings" panose="05000000000000000000" pitchFamily="2" charset="2"/>
                                        </a:rPr>
                                        <m:t>Modeled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de-DE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de-DE" sz="1800" b="0" dirty="0">
                  <a:solidFill>
                    <a:srgbClr val="A03160"/>
                  </a:solidFill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C76D2080-D3C0-F144-D918-B19875B6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076" y="1124144"/>
                <a:ext cx="4068660" cy="1061637"/>
              </a:xfrm>
              <a:prstGeom prst="rect">
                <a:avLst/>
              </a:prstGeom>
              <a:blipFill>
                <a:blip r:embed="rId3"/>
                <a:stretch>
                  <a:fillRect t="-28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12">
            <a:extLst>
              <a:ext uri="{FF2B5EF4-FFF2-40B4-BE49-F238E27FC236}">
                <a16:creationId xmlns:a16="http://schemas.microsoft.com/office/drawing/2014/main" id="{4404D630-8A8A-B0B1-34DA-FD453422FA37}"/>
              </a:ext>
            </a:extLst>
          </p:cNvPr>
          <p:cNvSpPr txBox="1"/>
          <p:nvPr/>
        </p:nvSpPr>
        <p:spPr>
          <a:xfrm>
            <a:off x="8916379" y="3296986"/>
            <a:ext cx="2726422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de-DE" sz="1800" b="0" dirty="0" err="1">
                <a:solidFill>
                  <a:srgbClr val="A03160"/>
                </a:solidFill>
                <a:sym typeface="Wingdings" panose="05000000000000000000" pitchFamily="2" charset="2"/>
              </a:rPr>
              <a:t>Optimization</a:t>
            </a:r>
            <a:r>
              <a:rPr lang="de-DE" sz="1800" b="0" dirty="0">
                <a:solidFill>
                  <a:srgbClr val="A03160"/>
                </a:solidFill>
                <a:sym typeface="Wingdings" panose="05000000000000000000" pitchFamily="2" charset="2"/>
              </a:rPr>
              <a:t> </a:t>
            </a:r>
            <a:r>
              <a:rPr lang="de-DE" sz="1800" b="0" dirty="0" err="1">
                <a:solidFill>
                  <a:srgbClr val="A03160"/>
                </a:solidFill>
                <a:sym typeface="Wingdings" panose="05000000000000000000" pitchFamily="2" charset="2"/>
              </a:rPr>
              <a:t>strategy</a:t>
            </a:r>
            <a:r>
              <a:rPr lang="de-DE" sz="1800" b="0" dirty="0">
                <a:solidFill>
                  <a:srgbClr val="A03160"/>
                </a:solidFill>
                <a:sym typeface="Wingdings" panose="05000000000000000000" pitchFamily="2" charset="2"/>
              </a:rPr>
              <a:t>: </a:t>
            </a:r>
          </a:p>
          <a:p>
            <a:pPr algn="l"/>
            <a:endParaRPr lang="de-DE" sz="1800" b="0" dirty="0">
              <a:solidFill>
                <a:srgbClr val="A03160"/>
              </a:solidFill>
              <a:sym typeface="Wingdings" panose="05000000000000000000" pitchFamily="2" charset="2"/>
            </a:endParaRPr>
          </a:p>
          <a:p>
            <a:pPr algn="l"/>
            <a:r>
              <a:rPr lang="de-DE" sz="1800" b="0" dirty="0">
                <a:sym typeface="Wingdings" panose="05000000000000000000" pitchFamily="2" charset="2"/>
              </a:rPr>
              <a:t>Differential </a:t>
            </a:r>
            <a:r>
              <a:rPr lang="de-DE" sz="1800" b="0" dirty="0" err="1">
                <a:sym typeface="Wingdings" panose="05000000000000000000" pitchFamily="2" charset="2"/>
              </a:rPr>
              <a:t>evolution</a:t>
            </a:r>
            <a:endParaRPr lang="de-DE" sz="1800" b="0" dirty="0">
              <a:sym typeface="Wingdings" panose="05000000000000000000" pitchFamily="2" charset="2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de-DE" sz="1800" b="0" dirty="0">
                <a:sym typeface="Wingdings" panose="05000000000000000000" pitchFamily="2" charset="2"/>
              </a:rPr>
              <a:t>initial </a:t>
            </a:r>
            <a:r>
              <a:rPr lang="de-DE" sz="1800" b="0" dirty="0" err="1">
                <a:sym typeface="Wingdings" panose="05000000000000000000" pitchFamily="2" charset="2"/>
              </a:rPr>
              <a:t>estimate</a:t>
            </a:r>
            <a:endParaRPr lang="de-DE" sz="1800" b="0" dirty="0">
              <a:sym typeface="Wingdings" panose="05000000000000000000" pitchFamily="2" charset="2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endParaRPr lang="de-DE" sz="1800" b="0" dirty="0">
              <a:sym typeface="Wingdings" panose="05000000000000000000" pitchFamily="2" charset="2"/>
            </a:endParaRPr>
          </a:p>
          <a:p>
            <a:pPr algn="l"/>
            <a:r>
              <a:rPr lang="de-DE" sz="1800" b="0" dirty="0">
                <a:sym typeface="Wingdings" panose="05000000000000000000" pitchFamily="2" charset="2"/>
              </a:rPr>
              <a:t>Nelder-Mead </a:t>
            </a:r>
            <a:r>
              <a:rPr lang="de-DE" sz="1800" b="0" dirty="0" err="1">
                <a:sym typeface="Wingdings" panose="05000000000000000000" pitchFamily="2" charset="2"/>
              </a:rPr>
              <a:t>algorithm</a:t>
            </a:r>
            <a:endParaRPr lang="de-DE" sz="1800" b="0" dirty="0">
              <a:solidFill>
                <a:srgbClr val="A03160"/>
              </a:solidFill>
              <a:sym typeface="Wingdings" panose="05000000000000000000" pitchFamily="2" charset="2"/>
            </a:endParaRPr>
          </a:p>
          <a:p>
            <a:pPr algn="l"/>
            <a:r>
              <a:rPr lang="de-DE" sz="1800" b="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1800" b="0" dirty="0" err="1">
                <a:solidFill>
                  <a:schemeClr val="tx1"/>
                </a:solidFill>
                <a:sym typeface="Wingdings" panose="05000000000000000000" pitchFamily="2" charset="2"/>
              </a:rPr>
              <a:t>refinement</a:t>
            </a:r>
            <a:endParaRPr lang="de-DE" sz="1800" b="0" dirty="0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4286145-6E3F-D60A-35AB-AF21C36CA8A6}"/>
              </a:ext>
            </a:extLst>
          </p:cNvPr>
          <p:cNvSpPr/>
          <p:nvPr/>
        </p:nvSpPr>
        <p:spPr bwMode="auto">
          <a:xfrm>
            <a:off x="7979076" y="2478223"/>
            <a:ext cx="693764" cy="422030"/>
          </a:xfrm>
          <a:prstGeom prst="rect">
            <a:avLst/>
          </a:prstGeom>
          <a:noFill/>
          <a:ln w="38100" cap="flat" cmpd="sng" algn="ctr">
            <a:solidFill>
              <a:srgbClr val="A031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60420"/>
      </p:ext>
    </p:extLst>
  </p:cSld>
  <p:clrMapOvr>
    <a:masterClrMapping/>
  </p:clrMapOvr>
</p:sld>
</file>

<file path=ppt/theme/theme1.xml><?xml version="1.0" encoding="utf-8"?>
<a:theme xmlns:a="http://schemas.openxmlformats.org/drawingml/2006/main" name="MRT_Standart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99999"/>
      </a:lt2>
      <a:accent1>
        <a:srgbClr val="A03160"/>
      </a:accent1>
      <a:accent2>
        <a:srgbClr val="FC86B0"/>
      </a:accent2>
      <a:accent3>
        <a:srgbClr val="564148"/>
      </a:accent3>
      <a:accent4>
        <a:srgbClr val="BDA5AC"/>
      </a:accent4>
      <a:accent5>
        <a:srgbClr val="006E6B"/>
      </a:accent5>
      <a:accent6>
        <a:srgbClr val="00A39E"/>
      </a:accent6>
      <a:hlink>
        <a:srgbClr val="97B8E1"/>
      </a:hlink>
      <a:folHlink>
        <a:srgbClr val="6B82D7"/>
      </a:folHlink>
    </a:clrScheme>
    <a:fontScheme name="ABB_template_6.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BB_template_6.6 1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template_6.6 2">
        <a:dk1>
          <a:srgbClr val="000000"/>
        </a:dk1>
        <a:lt1>
          <a:srgbClr val="FFFFFF"/>
        </a:lt1>
        <a:dk2>
          <a:srgbClr val="000000"/>
        </a:dk2>
        <a:lt2>
          <a:srgbClr val="999999"/>
        </a:lt2>
        <a:accent1>
          <a:srgbClr val="5C65C2"/>
        </a:accent1>
        <a:accent2>
          <a:srgbClr val="7F96D2"/>
        </a:accent2>
        <a:accent3>
          <a:srgbClr val="FFFFFF"/>
        </a:accent3>
        <a:accent4>
          <a:srgbClr val="000000"/>
        </a:accent4>
        <a:accent5>
          <a:srgbClr val="B5B8DD"/>
        </a:accent5>
        <a:accent6>
          <a:srgbClr val="7287BE"/>
        </a:accent6>
        <a:hlink>
          <a:srgbClr val="97B8E1"/>
        </a:hlink>
        <a:folHlink>
          <a:srgbClr val="6B82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template_6.6 3">
        <a:dk1>
          <a:srgbClr val="000000"/>
        </a:dk1>
        <a:lt1>
          <a:srgbClr val="FFFFFF"/>
        </a:lt1>
        <a:dk2>
          <a:srgbClr val="000000"/>
        </a:dk2>
        <a:lt2>
          <a:srgbClr val="918A82"/>
        </a:lt2>
        <a:accent1>
          <a:srgbClr val="822DDC"/>
        </a:accent1>
        <a:accent2>
          <a:srgbClr val="9B7BEA"/>
        </a:accent2>
        <a:accent3>
          <a:srgbClr val="FFFFFF"/>
        </a:accent3>
        <a:accent4>
          <a:srgbClr val="000000"/>
        </a:accent4>
        <a:accent5>
          <a:srgbClr val="C1ADEB"/>
        </a:accent5>
        <a:accent6>
          <a:srgbClr val="8C6FD4"/>
        </a:accent6>
        <a:hlink>
          <a:srgbClr val="A691EE"/>
        </a:hlink>
        <a:folHlink>
          <a:srgbClr val="754FE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template_6.6 4">
        <a:dk1>
          <a:srgbClr val="000000"/>
        </a:dk1>
        <a:lt1>
          <a:srgbClr val="FFFFFF"/>
        </a:lt1>
        <a:dk2>
          <a:srgbClr val="000000"/>
        </a:dk2>
        <a:lt2>
          <a:srgbClr val="918A82"/>
        </a:lt2>
        <a:accent1>
          <a:srgbClr val="218B38"/>
        </a:accent1>
        <a:accent2>
          <a:srgbClr val="52D544"/>
        </a:accent2>
        <a:accent3>
          <a:srgbClr val="FFFFFF"/>
        </a:accent3>
        <a:accent4>
          <a:srgbClr val="000000"/>
        </a:accent4>
        <a:accent5>
          <a:srgbClr val="ABC4AE"/>
        </a:accent5>
        <a:accent6>
          <a:srgbClr val="49C13D"/>
        </a:accent6>
        <a:hlink>
          <a:srgbClr val="75DC75"/>
        </a:hlink>
        <a:folHlink>
          <a:srgbClr val="45B0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template_6.6 5">
        <a:dk1>
          <a:srgbClr val="000000"/>
        </a:dk1>
        <a:lt1>
          <a:srgbClr val="FFFFFF"/>
        </a:lt1>
        <a:dk2>
          <a:srgbClr val="000000"/>
        </a:dk2>
        <a:lt2>
          <a:srgbClr val="918A82"/>
        </a:lt2>
        <a:accent1>
          <a:srgbClr val="CB3974"/>
        </a:accent1>
        <a:accent2>
          <a:srgbClr val="DA779F"/>
        </a:accent2>
        <a:accent3>
          <a:srgbClr val="FFFFFF"/>
        </a:accent3>
        <a:accent4>
          <a:srgbClr val="000000"/>
        </a:accent4>
        <a:accent5>
          <a:srgbClr val="E2AEBC"/>
        </a:accent5>
        <a:accent6>
          <a:srgbClr val="C56B90"/>
        </a:accent6>
        <a:hlink>
          <a:srgbClr val="DE8CAE"/>
        </a:hlink>
        <a:folHlink>
          <a:srgbClr val="D463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BB_template_6.6 6">
        <a:dk1>
          <a:srgbClr val="000000"/>
        </a:dk1>
        <a:lt1>
          <a:srgbClr val="FFFFFF"/>
        </a:lt1>
        <a:dk2>
          <a:srgbClr val="000000"/>
        </a:dk2>
        <a:lt2>
          <a:srgbClr val="918A82"/>
        </a:lt2>
        <a:accent1>
          <a:srgbClr val="EB9E0C"/>
        </a:accent1>
        <a:accent2>
          <a:srgbClr val="E7C76F"/>
        </a:accent2>
        <a:accent3>
          <a:srgbClr val="FFFFFF"/>
        </a:accent3>
        <a:accent4>
          <a:srgbClr val="000000"/>
        </a:accent4>
        <a:accent5>
          <a:srgbClr val="F3CCAA"/>
        </a:accent5>
        <a:accent6>
          <a:srgbClr val="D1B464"/>
        </a:accent6>
        <a:hlink>
          <a:srgbClr val="F3DC97"/>
        </a:hlink>
        <a:folHlink>
          <a:srgbClr val="E3B5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olienvorlage2_16to9_ENG_2023-05-23.potx" id="{12FA9960-6A21-4910-9965-5FD4ACC4D1D6}" vid="{A0B4F9B0-384D-46FE-86A5-37483833266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Folienvorlage_16to9_ENG_2023-05-23</Template>
  <TotalTime>0</TotalTime>
  <Words>696</Words>
  <Application>Microsoft Office PowerPoint</Application>
  <PresentationFormat>Breitbild</PresentationFormat>
  <Paragraphs>162</Paragraphs>
  <Slides>16</Slides>
  <Notes>8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Wingdings</vt:lpstr>
      <vt:lpstr>MRT_Standart</vt:lpstr>
      <vt:lpstr>PowerPoint-Präsentation</vt:lpstr>
      <vt:lpstr>Motivation</vt:lpstr>
      <vt:lpstr>Outline</vt:lpstr>
      <vt:lpstr>Modulation Transfer Function (MTF)</vt:lpstr>
      <vt:lpstr>MTF Measurement and Extension</vt:lpstr>
      <vt:lpstr>Modeling Approach</vt:lpstr>
      <vt:lpstr>Experimental Setup (MTF Measurement)</vt:lpstr>
      <vt:lpstr>Experimental Setup (SSE Measurement)</vt:lpstr>
      <vt:lpstr>Parameter optimization</vt:lpstr>
      <vt:lpstr>Results (Modeled and Measured SSE)</vt:lpstr>
      <vt:lpstr>Conclusion &amp; Outlook</vt:lpstr>
      <vt:lpstr>End of the Presentation</vt:lpstr>
      <vt:lpstr>Influence of the parameters on the modeled SSE</vt:lpstr>
      <vt:lpstr>Results (Modeled and Measured MTF)</vt:lpstr>
      <vt:lpstr>Camera Specifications</vt:lpstr>
      <vt:lpstr>Edge-Spread-Function Algorithm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Massimiliano Pandolfo</dc:creator>
  <cp:lastModifiedBy>Jannik Ebert</cp:lastModifiedBy>
  <cp:revision>284</cp:revision>
  <dcterms:created xsi:type="dcterms:W3CDTF">2023-05-23T09:38:19Z</dcterms:created>
  <dcterms:modified xsi:type="dcterms:W3CDTF">2026-06-30T16:35:25Z</dcterms:modified>
</cp:coreProperties>
</file>